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notesMasterIdLst>
    <p:notesMasterId r:id="rId23"/>
  </p:notesMasterIdLst>
  <p:sldIdLst>
    <p:sldId id="257" r:id="rId6"/>
    <p:sldId id="447" r:id="rId7"/>
    <p:sldId id="448" r:id="rId8"/>
    <p:sldId id="449" r:id="rId9"/>
    <p:sldId id="450" r:id="rId10"/>
    <p:sldId id="451" r:id="rId11"/>
    <p:sldId id="452" r:id="rId12"/>
    <p:sldId id="453" r:id="rId13"/>
    <p:sldId id="454" r:id="rId14"/>
    <p:sldId id="455" r:id="rId15"/>
    <p:sldId id="456" r:id="rId16"/>
    <p:sldId id="457" r:id="rId17"/>
    <p:sldId id="459" r:id="rId18"/>
    <p:sldId id="462" r:id="rId19"/>
    <p:sldId id="461" r:id="rId20"/>
    <p:sldId id="446" r:id="rId21"/>
    <p:sldId id="429"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Open Sans" panose="020B0606030504020204" pitchFamily="34" charset="0"/>
      <p:regular r:id="rId30"/>
      <p:bold r:id="rId31"/>
      <p:italic r:id="rId32"/>
      <p:boldItalic r:id="rId33"/>
    </p:embeddedFont>
    <p:embeddedFont>
      <p:font typeface="Proxima Nova Black" panose="02000506030000020004" pitchFamily="2" charset="0"/>
      <p:bold r:id="rId34"/>
    </p:embeddedFont>
    <p:embeddedFont>
      <p:font typeface="Segoe UI" panose="020B0502040204020203" pitchFamily="34" charset="0"/>
      <p:regular r:id="rId35"/>
      <p:bold r:id="rId36"/>
      <p:italic r:id="rId37"/>
      <p:boldItalic r:id="rId38"/>
    </p:embeddedFont>
    <p:embeddedFont>
      <p:font typeface="Tahoma" panose="020B0604030504040204" pitchFamily="34" charset="0"/>
      <p:regular r:id="rId39"/>
      <p:bold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5FAB"/>
    <a:srgbClr val="939DCC"/>
    <a:srgbClr val="0000FF"/>
    <a:srgbClr val="11EF26"/>
    <a:srgbClr val="B6A8F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49" autoAdjust="0"/>
    <p:restoredTop sz="84994" autoAdjust="0"/>
  </p:normalViewPr>
  <p:slideViewPr>
    <p:cSldViewPr snapToGrid="0">
      <p:cViewPr varScale="1">
        <p:scale>
          <a:sx n="97" d="100"/>
          <a:sy n="97" d="100"/>
        </p:scale>
        <p:origin x="1374" y="9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16.xml"/><Relationship Id="rId34" Type="http://schemas.openxmlformats.org/officeDocument/2006/relationships/font" Target="fonts/font11.fntdata"/><Relationship Id="rId42"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6.fntdata"/><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8.fntdata"/><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s>
</file>

<file path=ppt/media/image2.jp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E34884-B58E-4773-99F0-AEFED769B60F}" type="datetimeFigureOut">
              <a:rPr lang="en-US" smtClean="0"/>
              <a:t>23-Sep-22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B5130C-CD7A-473B-88EE-0472A62D1AA9}" type="slidenum">
              <a:rPr lang="en-US" smtClean="0"/>
              <a:t>‹#›</a:t>
            </a:fld>
            <a:endParaRPr lang="en-US"/>
          </a:p>
        </p:txBody>
      </p:sp>
    </p:spTree>
    <p:extLst>
      <p:ext uri="{BB962C8B-B14F-4D97-AF65-F5344CB8AC3E}">
        <p14:creationId xmlns:p14="http://schemas.microsoft.com/office/powerpoint/2010/main" val="3352405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B5130C-CD7A-473B-88EE-0472A62D1AA9}" type="slidenum">
              <a:rPr lang="en-US" smtClean="0"/>
              <a:t>1</a:t>
            </a:fld>
            <a:endParaRPr lang="en-US"/>
          </a:p>
        </p:txBody>
      </p:sp>
    </p:spTree>
    <p:extLst>
      <p:ext uri="{BB962C8B-B14F-4D97-AF65-F5344CB8AC3E}">
        <p14:creationId xmlns:p14="http://schemas.microsoft.com/office/powerpoint/2010/main" val="32953860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13</a:t>
            </a:fld>
            <a:endParaRPr lang="uk-UA"/>
          </a:p>
        </p:txBody>
      </p:sp>
    </p:spTree>
    <p:extLst>
      <p:ext uri="{BB962C8B-B14F-4D97-AF65-F5344CB8AC3E}">
        <p14:creationId xmlns:p14="http://schemas.microsoft.com/office/powerpoint/2010/main" val="7473253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14</a:t>
            </a:fld>
            <a:endParaRPr lang="uk-UA"/>
          </a:p>
        </p:txBody>
      </p:sp>
    </p:spTree>
    <p:extLst>
      <p:ext uri="{BB962C8B-B14F-4D97-AF65-F5344CB8AC3E}">
        <p14:creationId xmlns:p14="http://schemas.microsoft.com/office/powerpoint/2010/main" val="28953095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257FE32B-5B86-4BB5-B922-A36980673737}" type="slidenum">
              <a:rPr lang="en-US" smtClean="0"/>
              <a:t>16</a:t>
            </a:fld>
            <a:endParaRPr lang="en-US"/>
          </a:p>
        </p:txBody>
      </p:sp>
    </p:spTree>
    <p:extLst>
      <p:ext uri="{BB962C8B-B14F-4D97-AF65-F5344CB8AC3E}">
        <p14:creationId xmlns:p14="http://schemas.microsoft.com/office/powerpoint/2010/main" val="3182150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2</a:t>
            </a:fld>
            <a:endParaRPr lang="uk-UA"/>
          </a:p>
        </p:txBody>
      </p:sp>
    </p:spTree>
    <p:extLst>
      <p:ext uri="{BB962C8B-B14F-4D97-AF65-F5344CB8AC3E}">
        <p14:creationId xmlns:p14="http://schemas.microsoft.com/office/powerpoint/2010/main" val="3532150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3</a:t>
            </a:fld>
            <a:endParaRPr lang="uk-UA"/>
          </a:p>
        </p:txBody>
      </p:sp>
    </p:spTree>
    <p:extLst>
      <p:ext uri="{BB962C8B-B14F-4D97-AF65-F5344CB8AC3E}">
        <p14:creationId xmlns:p14="http://schemas.microsoft.com/office/powerpoint/2010/main" val="1353847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4</a:t>
            </a:fld>
            <a:endParaRPr lang="uk-UA" dirty="0"/>
          </a:p>
        </p:txBody>
      </p:sp>
    </p:spTree>
    <p:extLst>
      <p:ext uri="{BB962C8B-B14F-4D97-AF65-F5344CB8AC3E}">
        <p14:creationId xmlns:p14="http://schemas.microsoft.com/office/powerpoint/2010/main" val="39865435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5</a:t>
            </a:fld>
            <a:endParaRPr lang="uk-UA" dirty="0"/>
          </a:p>
        </p:txBody>
      </p:sp>
    </p:spTree>
    <p:extLst>
      <p:ext uri="{BB962C8B-B14F-4D97-AF65-F5344CB8AC3E}">
        <p14:creationId xmlns:p14="http://schemas.microsoft.com/office/powerpoint/2010/main" val="10266276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6</a:t>
            </a:fld>
            <a:endParaRPr lang="uk-UA"/>
          </a:p>
        </p:txBody>
      </p:sp>
    </p:spTree>
    <p:extLst>
      <p:ext uri="{BB962C8B-B14F-4D97-AF65-F5344CB8AC3E}">
        <p14:creationId xmlns:p14="http://schemas.microsoft.com/office/powerpoint/2010/main" val="1387628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7</a:t>
            </a:fld>
            <a:endParaRPr lang="uk-UA"/>
          </a:p>
        </p:txBody>
      </p:sp>
    </p:spTree>
    <p:extLst>
      <p:ext uri="{BB962C8B-B14F-4D97-AF65-F5344CB8AC3E}">
        <p14:creationId xmlns:p14="http://schemas.microsoft.com/office/powerpoint/2010/main" val="35669776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D26DE06-F3D2-4967-9E42-1EE18725EA77}" type="slidenum">
              <a:rPr lang="uk-UA" smtClean="0"/>
              <a:t>8</a:t>
            </a:fld>
            <a:endParaRPr lang="uk-UA"/>
          </a:p>
        </p:txBody>
      </p:sp>
    </p:spTree>
    <p:extLst>
      <p:ext uri="{BB962C8B-B14F-4D97-AF65-F5344CB8AC3E}">
        <p14:creationId xmlns:p14="http://schemas.microsoft.com/office/powerpoint/2010/main" val="19598942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12</a:t>
            </a:fld>
            <a:endParaRPr lang="uk-UA"/>
          </a:p>
        </p:txBody>
      </p:sp>
    </p:spTree>
    <p:extLst>
      <p:ext uri="{BB962C8B-B14F-4D97-AF65-F5344CB8AC3E}">
        <p14:creationId xmlns:p14="http://schemas.microsoft.com/office/powerpoint/2010/main" val="3781225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7118902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One Column Layou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609600" y="152400"/>
            <a:ext cx="10972800" cy="914400"/>
          </a:xfrm>
        </p:spPr>
        <p:txBody>
          <a:bodyPr>
            <a:normAutofit/>
          </a:bodyPr>
          <a:lstStyle>
            <a:lvl1pPr algn="ctr">
              <a:defRPr lang="en-US" sz="4000" b="1" kern="1200" dirty="0">
                <a:solidFill>
                  <a:srgbClr val="32469A"/>
                </a:solidFill>
                <a:latin typeface="Segoe UI" pitchFamily="34" charset="0"/>
                <a:ea typeface="Segoe UI" pitchFamily="34" charset="0"/>
                <a:cs typeface="Segoe UI" pitchFamily="34" charset="0"/>
              </a:defRPr>
            </a:lvl1pPr>
          </a:lstStyle>
          <a:p>
            <a:pPr lvl="0"/>
            <a:r>
              <a:rPr lang="en-US" dirty="0"/>
              <a:t>Click to edit Master title style</a:t>
            </a:r>
          </a:p>
        </p:txBody>
      </p:sp>
      <p:sp>
        <p:nvSpPr>
          <p:cNvPr id="7" name="Text Placeholder 2"/>
          <p:cNvSpPr>
            <a:spLocks noGrp="1"/>
          </p:cNvSpPr>
          <p:nvPr>
            <p:ph idx="1"/>
          </p:nvPr>
        </p:nvSpPr>
        <p:spPr>
          <a:xfrm>
            <a:off x="609600" y="1447801"/>
            <a:ext cx="10972800" cy="4525963"/>
          </a:xfrm>
          <a:prstGeom prst="rect">
            <a:avLst/>
          </a:prstGeom>
        </p:spPr>
        <p:txBody>
          <a:bodyPr rtlCol="0">
            <a:normAutofit/>
          </a:bodyPr>
          <a:lstStyle>
            <a:lvl1pPr>
              <a:defRPr>
                <a:latin typeface="Segoe UI" pitchFamily="34" charset="0"/>
                <a:ea typeface="Segoe UI" pitchFamily="34" charset="0"/>
                <a:cs typeface="Segoe UI" pitchFamily="34" charset="0"/>
              </a:defRPr>
            </a:lvl1pPr>
            <a:lvl2pPr>
              <a:defRPr>
                <a:latin typeface="Segoe UI" pitchFamily="34" charset="0"/>
                <a:ea typeface="Segoe UI" pitchFamily="34" charset="0"/>
                <a:cs typeface="Segoe UI" pitchFamily="34" charset="0"/>
              </a:defRPr>
            </a:lvl2pPr>
            <a:lvl3pPr>
              <a:defRPr>
                <a:latin typeface="Segoe UI" pitchFamily="34" charset="0"/>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83375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29440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Standard Slide">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412202" y="1233488"/>
            <a:ext cx="11355761" cy="525970"/>
          </a:xfrm>
          <a:prstGeom prst="rect">
            <a:avLst/>
          </a:prstGeom>
        </p:spPr>
        <p:txBody>
          <a:bodyPr>
            <a:noAutofit/>
          </a:bodyPr>
          <a:lstStyle>
            <a:lvl1pPr>
              <a:defRPr sz="3500">
                <a:solidFill>
                  <a:srgbClr val="171B65"/>
                </a:solidFill>
              </a:defRPr>
            </a:lvl1pPr>
          </a:lstStyle>
          <a:p>
            <a:r>
              <a:rPr lang="en-US" dirty="0"/>
              <a:t>Click to add title</a:t>
            </a:r>
            <a:endParaRPr lang="uk-UA" dirty="0"/>
          </a:p>
        </p:txBody>
      </p:sp>
      <p:sp>
        <p:nvSpPr>
          <p:cNvPr id="11" name="Content Placeholder 4"/>
          <p:cNvSpPr>
            <a:spLocks noGrp="1"/>
          </p:cNvSpPr>
          <p:nvPr>
            <p:ph sz="half" idx="10" hasCustomPrompt="1"/>
          </p:nvPr>
        </p:nvSpPr>
        <p:spPr>
          <a:xfrm>
            <a:off x="412200" y="2034652"/>
            <a:ext cx="11352277" cy="4351338"/>
          </a:xfrm>
        </p:spPr>
        <p:txBody>
          <a:bodyPr/>
          <a:lstStyle/>
          <a:p>
            <a:pPr lvl="0"/>
            <a:r>
              <a:rPr lang="en-US" dirty="0"/>
              <a:t>Click to add text</a:t>
            </a:r>
            <a:endParaRPr lang="ru-RU" dirty="0"/>
          </a:p>
          <a:p>
            <a:pPr lvl="1"/>
            <a:r>
              <a:rPr lang="en-US" dirty="0"/>
              <a:t>Second level</a:t>
            </a:r>
            <a:endParaRPr lang="ru-RU" dirty="0"/>
          </a:p>
          <a:p>
            <a:pPr lvl="2"/>
            <a:r>
              <a:rPr lang="en-US" dirty="0"/>
              <a:t>Third level</a:t>
            </a:r>
            <a:endParaRPr lang="ru-RU" dirty="0"/>
          </a:p>
          <a:p>
            <a:pPr lvl="3"/>
            <a:r>
              <a:rPr lang="en-US" dirty="0"/>
              <a:t>Fourth level</a:t>
            </a:r>
            <a:endParaRPr lang="ru-RU" dirty="0"/>
          </a:p>
          <a:p>
            <a:pPr lvl="4"/>
            <a:r>
              <a:rPr lang="en-US" dirty="0"/>
              <a:t>Fifth level</a:t>
            </a:r>
          </a:p>
          <a:p>
            <a:endParaRPr lang="uk-UA" dirty="0"/>
          </a:p>
        </p:txBody>
      </p:sp>
    </p:spTree>
    <p:extLst>
      <p:ext uri="{BB962C8B-B14F-4D97-AF65-F5344CB8AC3E}">
        <p14:creationId xmlns:p14="http://schemas.microsoft.com/office/powerpoint/2010/main" val="36330438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ext and image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412451" y="1464898"/>
            <a:ext cx="4786022" cy="4159615"/>
          </a:xfrm>
        </p:spPr>
        <p:txBody>
          <a:bodyPr>
            <a:normAutofit/>
          </a:bodyPr>
          <a:lstStyle>
            <a:lvl1pPr marL="0" indent="0">
              <a:buNone/>
              <a:defRPr sz="2200"/>
            </a:lvl1pPr>
            <a:lvl2pPr marL="457167" indent="0">
              <a:buNone/>
              <a:defRPr sz="1400"/>
            </a:lvl2pPr>
            <a:lvl3pPr marL="914332" indent="0">
              <a:buNone/>
              <a:defRPr sz="1200"/>
            </a:lvl3pPr>
            <a:lvl4pPr marL="1371498" indent="0">
              <a:buNone/>
              <a:defRPr sz="1000"/>
            </a:lvl4pPr>
            <a:lvl5pPr marL="1828664" indent="0">
              <a:buNone/>
              <a:defRPr sz="1000"/>
            </a:lvl5pPr>
            <a:lvl6pPr marL="2285830" indent="0">
              <a:buNone/>
              <a:defRPr sz="1000"/>
            </a:lvl6pPr>
            <a:lvl7pPr marL="2742994" indent="0">
              <a:buNone/>
              <a:defRPr sz="1000"/>
            </a:lvl7pPr>
            <a:lvl8pPr marL="3200160" indent="0">
              <a:buNone/>
              <a:defRPr sz="1000"/>
            </a:lvl8pPr>
            <a:lvl9pPr marL="3657327" indent="0">
              <a:buNone/>
              <a:defRPr sz="1000"/>
            </a:lvl9pPr>
          </a:lstStyle>
          <a:p>
            <a:pPr lvl="0"/>
            <a:r>
              <a:rPr lang="en-US" dirty="0"/>
              <a:t>Click to add text</a:t>
            </a:r>
            <a:endParaRPr lang="ru-RU" dirty="0"/>
          </a:p>
        </p:txBody>
      </p:sp>
      <p:sp>
        <p:nvSpPr>
          <p:cNvPr id="9" name="Рисунок 8"/>
          <p:cNvSpPr>
            <a:spLocks noGrp="1"/>
          </p:cNvSpPr>
          <p:nvPr>
            <p:ph type="pic" sz="quarter" idx="10"/>
          </p:nvPr>
        </p:nvSpPr>
        <p:spPr>
          <a:xfrm>
            <a:off x="6096000" y="0"/>
            <a:ext cx="6095999" cy="6858000"/>
          </a:xfrm>
        </p:spPr>
        <p:txBody>
          <a:bodyPr/>
          <a:lstStyle/>
          <a:p>
            <a:endParaRPr lang="uk-UA"/>
          </a:p>
        </p:txBody>
      </p:sp>
      <p:sp>
        <p:nvSpPr>
          <p:cNvPr id="5" name="Заголовок 1"/>
          <p:cNvSpPr>
            <a:spLocks noGrp="1"/>
          </p:cNvSpPr>
          <p:nvPr>
            <p:ph type="title" hasCustomPrompt="1"/>
          </p:nvPr>
        </p:nvSpPr>
        <p:spPr>
          <a:xfrm>
            <a:off x="415435" y="343778"/>
            <a:ext cx="4772878" cy="525970"/>
          </a:xfrm>
        </p:spPr>
        <p:txBody>
          <a:bodyPr>
            <a:noAutofit/>
          </a:bodyPr>
          <a:lstStyle>
            <a:lvl1pPr>
              <a:defRPr sz="3500"/>
            </a:lvl1pPr>
          </a:lstStyle>
          <a:p>
            <a:r>
              <a:rPr lang="en-US" dirty="0"/>
              <a:t>Click to add title</a:t>
            </a:r>
            <a:endParaRPr lang="uk-UA" dirty="0"/>
          </a:p>
        </p:txBody>
      </p:sp>
    </p:spTree>
    <p:extLst>
      <p:ext uri="{BB962C8B-B14F-4D97-AF65-F5344CB8AC3E}">
        <p14:creationId xmlns:p14="http://schemas.microsoft.com/office/powerpoint/2010/main" val="302894655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416561" y="1233488"/>
            <a:ext cx="11513504" cy="3425825"/>
          </a:xfrm>
        </p:spPr>
        <p:txBody>
          <a:bodyPr/>
          <a:lstStyle>
            <a:lvl1pPr marL="0" indent="0">
              <a:buClr>
                <a:schemeClr val="accent4"/>
              </a:buClr>
              <a:buFontTx/>
              <a:buNone/>
              <a:defRPr sz="2200"/>
            </a:lvl1pPr>
            <a:lvl2pPr marL="685750" indent="-228584">
              <a:buClr>
                <a:schemeClr val="bg2"/>
              </a:buClr>
              <a:buFont typeface="Tahoma" panose="020B0604030504040204" pitchFamily="34" charset="0"/>
              <a:buChar char="▪"/>
              <a:defRPr sz="2200"/>
            </a:lvl2pPr>
            <a:lvl3pPr marL="1142914" indent="-228584">
              <a:buClr>
                <a:schemeClr val="bg2"/>
              </a:buClr>
              <a:buFont typeface="Tahoma" panose="020B0604030504040204" pitchFamily="34" charset="0"/>
              <a:buChar char="-"/>
              <a:defRPr sz="2200"/>
            </a:lvl3pPr>
            <a:lvl4pPr marL="1600080" indent="-228584">
              <a:buClr>
                <a:schemeClr val="bg2"/>
              </a:buClr>
              <a:buSzPct val="80000"/>
              <a:buFont typeface="Tahoma" panose="020B0604030504040204" pitchFamily="34" charset="0"/>
              <a:buChar char="▪"/>
              <a:defRPr sz="2200"/>
            </a:lvl4pPr>
            <a:lvl5pPr>
              <a:defRPr sz="2200"/>
            </a:lvl5pPr>
          </a:lstStyle>
          <a:p>
            <a:pPr lvl="0"/>
            <a:r>
              <a:rPr lang="en-US" dirty="0"/>
              <a:t>Click to add text</a:t>
            </a:r>
            <a:endParaRPr lang="ru-RU" dirty="0"/>
          </a:p>
        </p:txBody>
      </p:sp>
      <p:sp>
        <p:nvSpPr>
          <p:cNvPr id="4" name="Заголовок 1"/>
          <p:cNvSpPr>
            <a:spLocks noGrp="1"/>
          </p:cNvSpPr>
          <p:nvPr>
            <p:ph type="title" hasCustomPrompt="1"/>
          </p:nvPr>
        </p:nvSpPr>
        <p:spPr>
          <a:xfrm>
            <a:off x="416560" y="343778"/>
            <a:ext cx="11511915" cy="525970"/>
          </a:xfrm>
        </p:spPr>
        <p:txBody>
          <a:bodyPr>
            <a:noAutofit/>
          </a:bodyPr>
          <a:lstStyle>
            <a:lvl1pPr>
              <a:defRPr sz="3500"/>
            </a:lvl1pPr>
          </a:lstStyle>
          <a:p>
            <a:r>
              <a:rPr lang="en-US" dirty="0"/>
              <a:t>Click to add title</a:t>
            </a:r>
            <a:endParaRPr lang="uk-UA" dirty="0"/>
          </a:p>
        </p:txBody>
      </p:sp>
    </p:spTree>
    <p:extLst>
      <p:ext uri="{BB962C8B-B14F-4D97-AF65-F5344CB8AC3E}">
        <p14:creationId xmlns:p14="http://schemas.microsoft.com/office/powerpoint/2010/main" val="3537110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image" Target="../media/image3.emf"/><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7"/>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90"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2" r:id="rId15"/>
    <p:sldLayoutId id="2147483693" r:id="rId16"/>
    <p:sldLayoutId id="2147483695" r:id="rId17"/>
    <p:sldLayoutId id="2147483696" r:id="rId18"/>
    <p:sldLayoutId id="2147483697"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3" Type="http://schemas.openxmlformats.org/officeDocument/2006/relationships/hyperlink" Target="https://www.programiz.com/python-programming/methods/string" TargetMode="External"/><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9500" dirty="0"/>
              <a:t>DATA TYPES</a:t>
            </a:r>
            <a:br>
              <a:rPr lang="en-US" sz="9500" dirty="0"/>
            </a:br>
            <a:r>
              <a:rPr lang="en-US" sz="9500" dirty="0"/>
              <a:t>IN</a:t>
            </a:r>
            <a:br>
              <a:rPr lang="en-US" sz="9500" dirty="0"/>
            </a:br>
            <a:r>
              <a:rPr lang="en-US" sz="9500" dirty="0"/>
              <a:t>PYTHON </a:t>
            </a:r>
          </a:p>
        </p:txBody>
      </p:sp>
      <p:sp>
        <p:nvSpPr>
          <p:cNvPr id="3" name="Text Placeholder 2"/>
          <p:cNvSpPr>
            <a:spLocks noGrp="1"/>
          </p:cNvSpPr>
          <p:nvPr>
            <p:ph type="body" sz="quarter" idx="10"/>
          </p:nvPr>
        </p:nvSpPr>
        <p:spPr>
          <a:xfrm>
            <a:off x="685800" y="5915025"/>
            <a:ext cx="3467100" cy="295275"/>
          </a:xfrm>
        </p:spPr>
        <p:txBody>
          <a:bodyPr/>
          <a:lstStyle/>
          <a:p>
            <a:r>
              <a:rPr lang="en-US" dirty="0"/>
              <a:t>by Liubov Koliasa</a:t>
            </a:r>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Python String Formatting (new style)</a:t>
            </a:r>
            <a:endParaRPr lang="uk-UA" dirty="0"/>
          </a:p>
        </p:txBody>
      </p:sp>
      <p:sp>
        <p:nvSpPr>
          <p:cNvPr id="7" name="Rectangle 6"/>
          <p:cNvSpPr/>
          <p:nvPr/>
        </p:nvSpPr>
        <p:spPr>
          <a:xfrm>
            <a:off x="4547172" y="921111"/>
            <a:ext cx="7381301" cy="2308324"/>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 default(implicit) order</a:t>
            </a:r>
          </a:p>
          <a:p>
            <a:r>
              <a:rPr lang="en-US" dirty="0" err="1"/>
              <a:t>default_order</a:t>
            </a:r>
            <a:r>
              <a:rPr lang="en-US" dirty="0"/>
              <a:t> = "{}, {} and {}".format('</a:t>
            </a:r>
            <a:r>
              <a:rPr lang="en-US" dirty="0" err="1"/>
              <a:t>John','Bill','Sean</a:t>
            </a:r>
            <a:r>
              <a:rPr lang="en-US" dirty="0"/>
              <a:t>')</a:t>
            </a:r>
          </a:p>
          <a:p>
            <a:endParaRPr lang="en-US" dirty="0"/>
          </a:p>
          <a:p>
            <a:r>
              <a:rPr lang="en-US" dirty="0"/>
              <a:t># order using positional argument</a:t>
            </a:r>
          </a:p>
          <a:p>
            <a:r>
              <a:rPr lang="en-US" dirty="0" err="1"/>
              <a:t>positional_order</a:t>
            </a:r>
            <a:r>
              <a:rPr lang="en-US" dirty="0"/>
              <a:t> = "{1}, {0} and {2}".format('</a:t>
            </a:r>
            <a:r>
              <a:rPr lang="en-US" dirty="0" err="1"/>
              <a:t>John','Bill','Sean</a:t>
            </a:r>
            <a:r>
              <a:rPr lang="en-US" dirty="0"/>
              <a:t>')</a:t>
            </a:r>
          </a:p>
          <a:p>
            <a:endParaRPr lang="en-US" dirty="0"/>
          </a:p>
          <a:p>
            <a:r>
              <a:rPr lang="en-US" dirty="0"/>
              <a:t># order using keyword argument</a:t>
            </a:r>
          </a:p>
          <a:p>
            <a:r>
              <a:rPr lang="en-US" dirty="0" err="1"/>
              <a:t>keyword_order</a:t>
            </a:r>
            <a:r>
              <a:rPr lang="en-US" dirty="0"/>
              <a:t> = "{s}, {b} and {j}".format(j='</a:t>
            </a:r>
            <a:r>
              <a:rPr lang="en-US" dirty="0" err="1"/>
              <a:t>John',b</a:t>
            </a:r>
            <a:r>
              <a:rPr lang="en-US" dirty="0"/>
              <a:t>='</a:t>
            </a:r>
            <a:r>
              <a:rPr lang="en-US" dirty="0" err="1"/>
              <a:t>Bill',s</a:t>
            </a:r>
            <a:r>
              <a:rPr lang="en-US" dirty="0"/>
              <a:t>='Sean')</a:t>
            </a:r>
          </a:p>
        </p:txBody>
      </p:sp>
      <p:sp>
        <p:nvSpPr>
          <p:cNvPr id="8" name="Rectangle 7"/>
          <p:cNvSpPr/>
          <p:nvPr/>
        </p:nvSpPr>
        <p:spPr>
          <a:xfrm>
            <a:off x="4547170" y="3339795"/>
            <a:ext cx="7381301" cy="3139321"/>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&gt;&gt;&gt; # formatting integers</a:t>
            </a:r>
          </a:p>
          <a:p>
            <a:r>
              <a:rPr lang="en-US" dirty="0"/>
              <a:t>&gt;&gt;&gt; "Binary representation of {0} is {0:b}".format(12)</a:t>
            </a:r>
          </a:p>
          <a:p>
            <a:r>
              <a:rPr lang="en-US" dirty="0"/>
              <a:t>'Binary representation of 12 is 1100'</a:t>
            </a:r>
          </a:p>
          <a:p>
            <a:endParaRPr lang="en-US" dirty="0"/>
          </a:p>
          <a:p>
            <a:r>
              <a:rPr lang="en-US" dirty="0"/>
              <a:t>&gt;&gt;&gt; # formatting floats</a:t>
            </a:r>
          </a:p>
          <a:p>
            <a:r>
              <a:rPr lang="en-US" dirty="0"/>
              <a:t>&gt;&gt;&gt; "Exponent representation: {0:e}".format(1566.345)</a:t>
            </a:r>
          </a:p>
          <a:p>
            <a:r>
              <a:rPr lang="en-US" dirty="0"/>
              <a:t>'Exponent representation: 1.566345e+03'</a:t>
            </a:r>
          </a:p>
          <a:p>
            <a:endParaRPr lang="en-US" dirty="0"/>
          </a:p>
          <a:p>
            <a:r>
              <a:rPr lang="en-US" dirty="0"/>
              <a:t>&gt;&gt;&gt; # round off</a:t>
            </a:r>
          </a:p>
          <a:p>
            <a:r>
              <a:rPr lang="en-US" dirty="0"/>
              <a:t>&gt;&gt;&gt; "One third is: {0:.3f}".format(1/3)</a:t>
            </a:r>
          </a:p>
          <a:p>
            <a:r>
              <a:rPr lang="en-US" dirty="0"/>
              <a:t>'One third is: 0.333'</a:t>
            </a:r>
            <a:endParaRPr lang="uk-UA" dirty="0"/>
          </a:p>
        </p:txBody>
      </p:sp>
      <p:sp>
        <p:nvSpPr>
          <p:cNvPr id="6" name="Text Placeholder 5"/>
          <p:cNvSpPr>
            <a:spLocks noGrp="1"/>
          </p:cNvSpPr>
          <p:nvPr>
            <p:ph type="body" sz="quarter" idx="10"/>
          </p:nvPr>
        </p:nvSpPr>
        <p:spPr>
          <a:xfrm>
            <a:off x="416560" y="1047236"/>
            <a:ext cx="3824933" cy="4912889"/>
          </a:xfrm>
        </p:spPr>
        <p:txBody>
          <a:bodyPr>
            <a:normAutofit/>
          </a:bodyPr>
          <a:lstStyle/>
          <a:p>
            <a:r>
              <a:rPr lang="en-US" dirty="0"/>
              <a:t>The </a:t>
            </a:r>
            <a:r>
              <a:rPr lang="en-US" b="1" dirty="0"/>
              <a:t>format() </a:t>
            </a:r>
            <a:r>
              <a:rPr lang="en-US" dirty="0"/>
              <a:t>method that is available with the string.</a:t>
            </a:r>
          </a:p>
          <a:p>
            <a:endParaRPr lang="uk-UA" dirty="0"/>
          </a:p>
        </p:txBody>
      </p:sp>
    </p:spTree>
    <p:extLst>
      <p:ext uri="{BB962C8B-B14F-4D97-AF65-F5344CB8AC3E}">
        <p14:creationId xmlns:p14="http://schemas.microsoft.com/office/powerpoint/2010/main" val="2970657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16561" y="1233488"/>
            <a:ext cx="6061357" cy="4550367"/>
          </a:xfrm>
        </p:spPr>
        <p:txBody>
          <a:bodyPr>
            <a:normAutofit/>
          </a:bodyPr>
          <a:lstStyle/>
          <a:p>
            <a:r>
              <a:rPr lang="en-US" dirty="0"/>
              <a:t>We can access individual characters using indexing and a range of characters using slicing. </a:t>
            </a:r>
            <a:endParaRPr lang="uk-UA" dirty="0"/>
          </a:p>
          <a:p>
            <a:r>
              <a:rPr lang="en-US" dirty="0"/>
              <a:t>Index starts from 0. </a:t>
            </a:r>
            <a:endParaRPr lang="uk-UA" dirty="0"/>
          </a:p>
          <a:p>
            <a:r>
              <a:rPr lang="en-US" dirty="0"/>
              <a:t>Trying to access a character out of index range will raise an </a:t>
            </a:r>
            <a:r>
              <a:rPr lang="en-US" dirty="0" err="1"/>
              <a:t>IndexError</a:t>
            </a:r>
            <a:r>
              <a:rPr lang="en-US" dirty="0"/>
              <a:t>.</a:t>
            </a:r>
            <a:endParaRPr lang="uk-UA" dirty="0"/>
          </a:p>
          <a:p>
            <a:r>
              <a:rPr lang="en-US" dirty="0"/>
              <a:t>The index must be an integer. </a:t>
            </a:r>
            <a:endParaRPr lang="uk-UA" dirty="0"/>
          </a:p>
          <a:p>
            <a:r>
              <a:rPr lang="en-US" dirty="0"/>
              <a:t>We can't use float or other types, this will result into </a:t>
            </a:r>
            <a:r>
              <a:rPr lang="en-US" dirty="0" err="1"/>
              <a:t>TypeError</a:t>
            </a:r>
            <a:r>
              <a:rPr lang="en-US" dirty="0"/>
              <a:t>.</a:t>
            </a:r>
          </a:p>
          <a:p>
            <a:r>
              <a:rPr lang="en-US" dirty="0"/>
              <a:t>Python allows negative indexing for its sequences.</a:t>
            </a:r>
            <a:endParaRPr lang="uk-UA" dirty="0"/>
          </a:p>
        </p:txBody>
      </p:sp>
      <p:sp>
        <p:nvSpPr>
          <p:cNvPr id="3" name="Title 2"/>
          <p:cNvSpPr>
            <a:spLocks noGrp="1"/>
          </p:cNvSpPr>
          <p:nvPr>
            <p:ph type="title"/>
          </p:nvPr>
        </p:nvSpPr>
        <p:spPr/>
        <p:txBody>
          <a:bodyPr/>
          <a:lstStyle/>
          <a:p>
            <a:r>
              <a:rPr lang="en-US" dirty="0"/>
              <a:t>How to access characters in a string?</a:t>
            </a:r>
            <a:endParaRPr lang="uk-UA" dirty="0"/>
          </a:p>
        </p:txBody>
      </p:sp>
      <p:sp>
        <p:nvSpPr>
          <p:cNvPr id="4" name="Rectangle 3"/>
          <p:cNvSpPr/>
          <p:nvPr/>
        </p:nvSpPr>
        <p:spPr>
          <a:xfrm>
            <a:off x="7529974" y="1233488"/>
            <a:ext cx="3892626" cy="3970318"/>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str = '</a:t>
            </a:r>
            <a:r>
              <a:rPr lang="en-US" dirty="0" err="1"/>
              <a:t>programiz</a:t>
            </a:r>
            <a:r>
              <a:rPr lang="en-US" dirty="0"/>
              <a:t>'</a:t>
            </a:r>
          </a:p>
          <a:p>
            <a:r>
              <a:rPr lang="en-US" dirty="0"/>
              <a:t>print('str = ', str)</a:t>
            </a:r>
          </a:p>
          <a:p>
            <a:endParaRPr lang="en-US" dirty="0"/>
          </a:p>
          <a:p>
            <a:r>
              <a:rPr lang="en-US" dirty="0"/>
              <a:t>#first character</a:t>
            </a:r>
          </a:p>
          <a:p>
            <a:r>
              <a:rPr lang="en-US" dirty="0"/>
              <a:t>print('</a:t>
            </a:r>
            <a:r>
              <a:rPr lang="en-US" dirty="0" err="1"/>
              <a:t>str</a:t>
            </a:r>
            <a:r>
              <a:rPr lang="en-US" dirty="0"/>
              <a:t>[0] = ', </a:t>
            </a:r>
            <a:r>
              <a:rPr lang="en-US" dirty="0" err="1"/>
              <a:t>str</a:t>
            </a:r>
            <a:r>
              <a:rPr lang="en-US" dirty="0"/>
              <a:t>[0])</a:t>
            </a:r>
          </a:p>
          <a:p>
            <a:endParaRPr lang="en-US" dirty="0"/>
          </a:p>
          <a:p>
            <a:r>
              <a:rPr lang="en-US" dirty="0"/>
              <a:t>#last character</a:t>
            </a:r>
          </a:p>
          <a:p>
            <a:r>
              <a:rPr lang="en-US" dirty="0"/>
              <a:t>print('str[-1] = ', str[-1])</a:t>
            </a:r>
          </a:p>
          <a:p>
            <a:endParaRPr lang="en-US" dirty="0"/>
          </a:p>
          <a:p>
            <a:r>
              <a:rPr lang="en-US" dirty="0"/>
              <a:t>#slicing 2nd to 5th character</a:t>
            </a:r>
          </a:p>
          <a:p>
            <a:r>
              <a:rPr lang="en-US" dirty="0"/>
              <a:t>print('</a:t>
            </a:r>
            <a:r>
              <a:rPr lang="en-US" dirty="0" err="1"/>
              <a:t>str</a:t>
            </a:r>
            <a:r>
              <a:rPr lang="en-US" dirty="0"/>
              <a:t>[1:5] = ', </a:t>
            </a:r>
            <a:r>
              <a:rPr lang="en-US" dirty="0" err="1"/>
              <a:t>str</a:t>
            </a:r>
            <a:r>
              <a:rPr lang="en-US" dirty="0"/>
              <a:t>[1:5])</a:t>
            </a:r>
          </a:p>
          <a:p>
            <a:endParaRPr lang="en-US" dirty="0"/>
          </a:p>
          <a:p>
            <a:r>
              <a:rPr lang="en-US" dirty="0"/>
              <a:t>#slicing 6th to 2nd last character</a:t>
            </a:r>
          </a:p>
          <a:p>
            <a:r>
              <a:rPr lang="en-US" dirty="0"/>
              <a:t>print('</a:t>
            </a:r>
            <a:r>
              <a:rPr lang="en-US" dirty="0" err="1"/>
              <a:t>str</a:t>
            </a:r>
            <a:r>
              <a:rPr lang="en-US" dirty="0"/>
              <a:t>[5:-2] = ', </a:t>
            </a:r>
            <a:r>
              <a:rPr lang="en-US" dirty="0" err="1"/>
              <a:t>str</a:t>
            </a:r>
            <a:r>
              <a:rPr lang="en-US" dirty="0"/>
              <a:t>[5:-2])</a:t>
            </a:r>
            <a:endParaRPr lang="uk-UA" dirty="0"/>
          </a:p>
        </p:txBody>
      </p:sp>
      <p:pic>
        <p:nvPicPr>
          <p:cNvPr id="5" name="Picture 4"/>
          <p:cNvPicPr>
            <a:picLocks noChangeAspect="1"/>
          </p:cNvPicPr>
          <p:nvPr/>
        </p:nvPicPr>
        <p:blipFill>
          <a:blip r:embed="rId2"/>
          <a:stretch>
            <a:fillRect/>
          </a:stretch>
        </p:blipFill>
        <p:spPr>
          <a:xfrm>
            <a:off x="7390023" y="5217117"/>
            <a:ext cx="3581400" cy="1133475"/>
          </a:xfrm>
          <a:prstGeom prst="rect">
            <a:avLst/>
          </a:prstGeom>
        </p:spPr>
      </p:pic>
    </p:spTree>
    <p:extLst>
      <p:ext uri="{BB962C8B-B14F-4D97-AF65-F5344CB8AC3E}">
        <p14:creationId xmlns:p14="http://schemas.microsoft.com/office/powerpoint/2010/main" val="791328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16561" y="1079654"/>
            <a:ext cx="5510514" cy="4869454"/>
          </a:xfrm>
        </p:spPr>
        <p:txBody>
          <a:bodyPr>
            <a:normAutofit fontScale="92500" lnSpcReduction="10000"/>
          </a:bodyPr>
          <a:lstStyle/>
          <a:p>
            <a:pPr marL="342900" indent="-342900">
              <a:buFont typeface="Arial" panose="020B0604020202020204" pitchFamily="34" charset="0"/>
              <a:buChar char="•"/>
            </a:pPr>
            <a:r>
              <a:rPr lang="en-US" dirty="0"/>
              <a:t>Some of the commonly used methods are </a:t>
            </a:r>
          </a:p>
          <a:p>
            <a:pPr marL="1028650" lvl="1" indent="-342900">
              <a:buFont typeface="Arial" panose="020B0604020202020204" pitchFamily="34" charset="0"/>
              <a:buChar char="•"/>
            </a:pPr>
            <a:r>
              <a:rPr lang="en-US" b="1" dirty="0"/>
              <a:t>lower()</a:t>
            </a:r>
          </a:p>
          <a:p>
            <a:pPr marL="1028650" lvl="1" indent="-342900">
              <a:buFont typeface="Arial" panose="020B0604020202020204" pitchFamily="34" charset="0"/>
              <a:buChar char="•"/>
            </a:pPr>
            <a:r>
              <a:rPr lang="en-US" b="1" dirty="0"/>
              <a:t>upper()</a:t>
            </a:r>
          </a:p>
          <a:p>
            <a:pPr marL="1028650" lvl="1" indent="-342900">
              <a:buFont typeface="Arial" panose="020B0604020202020204" pitchFamily="34" charset="0"/>
              <a:buChar char="•"/>
            </a:pPr>
            <a:r>
              <a:rPr lang="en-US" b="1" dirty="0"/>
              <a:t>join()</a:t>
            </a:r>
          </a:p>
          <a:p>
            <a:pPr marL="1028650" lvl="1" indent="-342900">
              <a:buFont typeface="Arial" panose="020B0604020202020204" pitchFamily="34" charset="0"/>
              <a:buChar char="•"/>
            </a:pPr>
            <a:r>
              <a:rPr lang="en-US" b="1" dirty="0"/>
              <a:t>split()</a:t>
            </a:r>
          </a:p>
          <a:p>
            <a:pPr marL="1028650" lvl="1" indent="-342900">
              <a:buFont typeface="Arial" panose="020B0604020202020204" pitchFamily="34" charset="0"/>
              <a:buChar char="•"/>
            </a:pPr>
            <a:r>
              <a:rPr lang="en-US" b="1" dirty="0"/>
              <a:t>find()</a:t>
            </a:r>
          </a:p>
          <a:p>
            <a:pPr marL="1028650" lvl="1" indent="-342900">
              <a:buFont typeface="Arial" panose="020B0604020202020204" pitchFamily="34" charset="0"/>
              <a:buChar char="•"/>
            </a:pPr>
            <a:r>
              <a:rPr lang="en-US" b="1" dirty="0"/>
              <a:t>replace() </a:t>
            </a:r>
          </a:p>
          <a:p>
            <a:pPr lvl="1" indent="0">
              <a:buNone/>
            </a:pPr>
            <a:endParaRPr lang="en-US" b="1" dirty="0"/>
          </a:p>
          <a:p>
            <a:pPr marL="342900" indent="-342900">
              <a:buFont typeface="Arial" panose="020B0604020202020204" pitchFamily="34" charset="0"/>
              <a:buChar char="•"/>
            </a:pPr>
            <a:r>
              <a:rPr lang="en-US" dirty="0"/>
              <a:t>Here is a complete list of all the built-in methods to work with strings in Python</a:t>
            </a:r>
            <a:r>
              <a:rPr lang="uk-UA" dirty="0"/>
              <a:t> </a:t>
            </a:r>
            <a:r>
              <a:rPr lang="en-US" dirty="0"/>
              <a:t>: </a:t>
            </a:r>
            <a:r>
              <a:rPr lang="en-US" dirty="0">
                <a:hlinkClick r:id="rId3"/>
              </a:rPr>
              <a:t>https://www.programiz.com/python-programming/methods/string</a:t>
            </a:r>
            <a:endParaRPr lang="en-US" dirty="0"/>
          </a:p>
          <a:p>
            <a:pPr marL="342900" indent="-342900">
              <a:buFont typeface="Arial" panose="020B0604020202020204" pitchFamily="34" charset="0"/>
              <a:buChar char="•"/>
            </a:pPr>
            <a:endParaRPr lang="uk-UA" dirty="0"/>
          </a:p>
          <a:p>
            <a:pPr marL="342900" indent="-342900">
              <a:buFont typeface="Arial" panose="020B0604020202020204" pitchFamily="34" charset="0"/>
              <a:buChar char="•"/>
            </a:pPr>
            <a:r>
              <a:rPr lang="en-US" sz="2400" dirty="0"/>
              <a:t>The </a:t>
            </a:r>
            <a:r>
              <a:rPr lang="en-US" sz="2400" b="1" dirty="0" err="1"/>
              <a:t>dir</a:t>
            </a:r>
            <a:r>
              <a:rPr lang="en-US" sz="2400" b="1" dirty="0"/>
              <a:t>() </a:t>
            </a:r>
            <a:r>
              <a:rPr lang="en-US" sz="2400" dirty="0"/>
              <a:t>method tries to return a list of valid attributes of the object.</a:t>
            </a:r>
            <a:endParaRPr lang="uk-UA" sz="2400" dirty="0"/>
          </a:p>
          <a:p>
            <a:endParaRPr lang="uk-UA" dirty="0"/>
          </a:p>
        </p:txBody>
      </p:sp>
      <p:sp>
        <p:nvSpPr>
          <p:cNvPr id="3" name="Title 2"/>
          <p:cNvSpPr>
            <a:spLocks noGrp="1"/>
          </p:cNvSpPr>
          <p:nvPr>
            <p:ph type="title"/>
          </p:nvPr>
        </p:nvSpPr>
        <p:spPr/>
        <p:txBody>
          <a:bodyPr/>
          <a:lstStyle/>
          <a:p>
            <a:r>
              <a:rPr lang="en-US" dirty="0"/>
              <a:t>Common Python String Methods</a:t>
            </a:r>
            <a:endParaRPr lang="uk-UA" dirty="0"/>
          </a:p>
        </p:txBody>
      </p:sp>
      <p:sp>
        <p:nvSpPr>
          <p:cNvPr id="4" name="Rectangle 3"/>
          <p:cNvSpPr/>
          <p:nvPr/>
        </p:nvSpPr>
        <p:spPr>
          <a:xfrm>
            <a:off x="6169446" y="1079653"/>
            <a:ext cx="5759029" cy="5078313"/>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&gt;&gt;&gt;"</a:t>
            </a:r>
            <a:r>
              <a:rPr lang="en-US" dirty="0" err="1"/>
              <a:t>PrOgRaMiZ</a:t>
            </a:r>
            <a:r>
              <a:rPr lang="en-US" dirty="0"/>
              <a:t>".lower()</a:t>
            </a:r>
          </a:p>
          <a:p>
            <a:r>
              <a:rPr lang="en-US" dirty="0"/>
              <a:t>'</a:t>
            </a:r>
            <a:r>
              <a:rPr lang="en-US" dirty="0" err="1"/>
              <a:t>programiz</a:t>
            </a:r>
            <a:r>
              <a:rPr lang="en-US" dirty="0"/>
              <a:t>‘</a:t>
            </a:r>
          </a:p>
          <a:p>
            <a:endParaRPr lang="en-US" dirty="0"/>
          </a:p>
          <a:p>
            <a:r>
              <a:rPr lang="en-US" dirty="0"/>
              <a:t>&gt;&gt;&gt; "</a:t>
            </a:r>
            <a:r>
              <a:rPr lang="en-US" dirty="0" err="1"/>
              <a:t>PrOgRaMiZ</a:t>
            </a:r>
            <a:r>
              <a:rPr lang="en-US" dirty="0"/>
              <a:t>".upper()</a:t>
            </a:r>
          </a:p>
          <a:p>
            <a:r>
              <a:rPr lang="en-US" dirty="0"/>
              <a:t>'PROGRAMIZ‘</a:t>
            </a:r>
          </a:p>
          <a:p>
            <a:endParaRPr lang="en-US" dirty="0"/>
          </a:p>
          <a:p>
            <a:r>
              <a:rPr lang="en-US" dirty="0"/>
              <a:t>&gt;&gt;&gt; "This will split all words into a </a:t>
            </a:r>
            <a:r>
              <a:rPr lang="en-US" dirty="0" err="1"/>
              <a:t>list".split</a:t>
            </a:r>
            <a:r>
              <a:rPr lang="en-US" dirty="0"/>
              <a:t>()</a:t>
            </a:r>
          </a:p>
          <a:p>
            <a:r>
              <a:rPr lang="en-US" dirty="0"/>
              <a:t>['This', 'will', 'split', 'all', 'words', 'into', 'a', 'list']</a:t>
            </a:r>
          </a:p>
          <a:p>
            <a:endParaRPr lang="en-US" dirty="0"/>
          </a:p>
          <a:p>
            <a:r>
              <a:rPr lang="en-US" dirty="0"/>
              <a:t>&gt;&gt;&gt; ' '.join(['This', 'will', 'join', 'all', 'words', 'into', 'a', 'string'])</a:t>
            </a:r>
          </a:p>
          <a:p>
            <a:r>
              <a:rPr lang="en-US" dirty="0"/>
              <a:t>'This will join all words into a string‘</a:t>
            </a:r>
          </a:p>
          <a:p>
            <a:endParaRPr lang="en-US" dirty="0"/>
          </a:p>
          <a:p>
            <a:r>
              <a:rPr lang="en-US" dirty="0"/>
              <a:t>&gt;&gt;&gt; 'Happy New </a:t>
            </a:r>
            <a:r>
              <a:rPr lang="en-US" dirty="0" err="1"/>
              <a:t>Year'.find</a:t>
            </a:r>
            <a:r>
              <a:rPr lang="en-US" dirty="0"/>
              <a:t>('</a:t>
            </a:r>
            <a:r>
              <a:rPr lang="en-US" dirty="0" err="1"/>
              <a:t>ew</a:t>
            </a:r>
            <a:r>
              <a:rPr lang="en-US" dirty="0"/>
              <a:t>')</a:t>
            </a:r>
          </a:p>
          <a:p>
            <a:r>
              <a:rPr lang="en-US" dirty="0"/>
              <a:t>7</a:t>
            </a:r>
          </a:p>
          <a:p>
            <a:endParaRPr lang="en-US" dirty="0"/>
          </a:p>
          <a:p>
            <a:r>
              <a:rPr lang="en-US" dirty="0"/>
              <a:t>&gt;&gt;&gt; 'Happy New </a:t>
            </a:r>
            <a:r>
              <a:rPr lang="en-US" dirty="0" err="1"/>
              <a:t>Year'.replace</a:t>
            </a:r>
            <a:r>
              <a:rPr lang="en-US" dirty="0"/>
              <a:t>('</a:t>
            </a:r>
            <a:r>
              <a:rPr lang="en-US" dirty="0" err="1"/>
              <a:t>Happy','Brilliant</a:t>
            </a:r>
            <a:r>
              <a:rPr lang="en-US" dirty="0"/>
              <a:t>')</a:t>
            </a:r>
          </a:p>
          <a:p>
            <a:r>
              <a:rPr lang="en-US" dirty="0"/>
              <a:t>'Brilliant New Year'</a:t>
            </a:r>
            <a:endParaRPr lang="uk-UA" dirty="0"/>
          </a:p>
        </p:txBody>
      </p:sp>
    </p:spTree>
    <p:extLst>
      <p:ext uri="{BB962C8B-B14F-4D97-AF65-F5344CB8AC3E}">
        <p14:creationId xmlns:p14="http://schemas.microsoft.com/office/powerpoint/2010/main" val="11009159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38678148"/>
              </p:ext>
            </p:extLst>
          </p:nvPr>
        </p:nvGraphicFramePr>
        <p:xfrm>
          <a:off x="181666" y="191960"/>
          <a:ext cx="5941209" cy="5400040"/>
        </p:xfrm>
        <a:graphic>
          <a:graphicData uri="http://schemas.openxmlformats.org/drawingml/2006/table">
            <a:tbl>
              <a:tblPr firstRow="1" bandRow="1">
                <a:tableStyleId>{93296810-A885-4BE3-A3E7-6D5BEEA58F35}</a:tableStyleId>
              </a:tblPr>
              <a:tblGrid>
                <a:gridCol w="1092708">
                  <a:extLst>
                    <a:ext uri="{9D8B030D-6E8A-4147-A177-3AD203B41FA5}">
                      <a16:colId xmlns:a16="http://schemas.microsoft.com/office/drawing/2014/main" val="20000"/>
                    </a:ext>
                  </a:extLst>
                </a:gridCol>
                <a:gridCol w="1843850">
                  <a:extLst>
                    <a:ext uri="{9D8B030D-6E8A-4147-A177-3AD203B41FA5}">
                      <a16:colId xmlns:a16="http://schemas.microsoft.com/office/drawing/2014/main" val="20001"/>
                    </a:ext>
                  </a:extLst>
                </a:gridCol>
                <a:gridCol w="1351280">
                  <a:extLst>
                    <a:ext uri="{9D8B030D-6E8A-4147-A177-3AD203B41FA5}">
                      <a16:colId xmlns:a16="http://schemas.microsoft.com/office/drawing/2014/main" val="20002"/>
                    </a:ext>
                  </a:extLst>
                </a:gridCol>
                <a:gridCol w="1653371">
                  <a:extLst>
                    <a:ext uri="{9D8B030D-6E8A-4147-A177-3AD203B41FA5}">
                      <a16:colId xmlns:a16="http://schemas.microsoft.com/office/drawing/2014/main" val="20003"/>
                    </a:ext>
                  </a:extLst>
                </a:gridCol>
              </a:tblGrid>
              <a:tr h="370840">
                <a:tc>
                  <a:txBody>
                    <a:bodyPr/>
                    <a:lstStyle/>
                    <a:p>
                      <a:pPr algn="ctr"/>
                      <a:r>
                        <a:rPr lang="en-US" dirty="0"/>
                        <a:t>Operator</a:t>
                      </a:r>
                      <a:endParaRPr lang="uk-UA" dirty="0"/>
                    </a:p>
                  </a:txBody>
                  <a:tcPr/>
                </a:tc>
                <a:tc>
                  <a:txBody>
                    <a:bodyPr/>
                    <a:lstStyle/>
                    <a:p>
                      <a:pPr algn="ctr"/>
                      <a:r>
                        <a:rPr lang="en-US" dirty="0"/>
                        <a:t>Name</a:t>
                      </a:r>
                      <a:endParaRPr lang="uk-UA" dirty="0"/>
                    </a:p>
                  </a:txBody>
                  <a:tcPr/>
                </a:tc>
                <a:tc>
                  <a:txBody>
                    <a:bodyPr/>
                    <a:lstStyle/>
                    <a:p>
                      <a:pPr algn="ctr"/>
                      <a:r>
                        <a:rPr lang="en-US" dirty="0"/>
                        <a:t>Example</a:t>
                      </a:r>
                      <a:endParaRPr lang="uk-UA" dirty="0"/>
                    </a:p>
                  </a:txBody>
                  <a:tcPr/>
                </a:tc>
                <a:tc>
                  <a:txBody>
                    <a:bodyPr/>
                    <a:lstStyle/>
                    <a:p>
                      <a:pPr algn="ctr"/>
                      <a:r>
                        <a:rPr lang="en-US" dirty="0"/>
                        <a:t>Result</a:t>
                      </a:r>
                      <a:endParaRPr lang="uk-UA" dirty="0"/>
                    </a:p>
                  </a:txBody>
                  <a:tcPr/>
                </a:tc>
                <a:extLst>
                  <a:ext uri="{0D108BD9-81ED-4DB2-BD59-A6C34878D82A}">
                    <a16:rowId xmlns:a16="http://schemas.microsoft.com/office/drawing/2014/main" val="10000"/>
                  </a:ext>
                </a:extLst>
              </a:tr>
              <a:tr h="370840">
                <a:tc>
                  <a:txBody>
                    <a:bodyPr/>
                    <a:lstStyle/>
                    <a:p>
                      <a:pPr algn="ctr"/>
                      <a:r>
                        <a:rPr lang="en-US" dirty="0"/>
                        <a:t>+</a:t>
                      </a:r>
                      <a:endParaRPr lang="uk-UA" dirty="0"/>
                    </a:p>
                  </a:txBody>
                  <a:tcPr anchor="ctr"/>
                </a:tc>
                <a:tc>
                  <a:txBody>
                    <a:bodyPr/>
                    <a:lstStyle/>
                    <a:p>
                      <a:pPr algn="ctr"/>
                      <a:r>
                        <a:rPr lang="en-US" dirty="0"/>
                        <a:t>Addition</a:t>
                      </a:r>
                      <a:endParaRPr lang="uk-UA" dirty="0"/>
                    </a:p>
                  </a:txBody>
                  <a:tcPr anchor="ctr"/>
                </a:tc>
                <a:tc>
                  <a:txBody>
                    <a:bodyPr/>
                    <a:lstStyle/>
                    <a:p>
                      <a:pPr algn="r"/>
                      <a:r>
                        <a:rPr lang="en-US" dirty="0"/>
                        <a:t>7 + 3</a:t>
                      </a:r>
                    </a:p>
                    <a:p>
                      <a:pPr algn="r"/>
                      <a:r>
                        <a:rPr lang="en-US" dirty="0"/>
                        <a:t>7.0</a:t>
                      </a:r>
                      <a:r>
                        <a:rPr lang="en-US" baseline="0" dirty="0"/>
                        <a:t> + 3</a:t>
                      </a:r>
                      <a:endParaRPr lang="uk-UA" dirty="0"/>
                    </a:p>
                  </a:txBody>
                  <a:tcPr anchor="ctr"/>
                </a:tc>
                <a:tc>
                  <a:txBody>
                    <a:bodyPr/>
                    <a:lstStyle/>
                    <a:p>
                      <a:pPr algn="l"/>
                      <a:r>
                        <a:rPr lang="en-US" dirty="0"/>
                        <a:t>10</a:t>
                      </a:r>
                    </a:p>
                    <a:p>
                      <a:pPr algn="l"/>
                      <a:r>
                        <a:rPr lang="en-US" dirty="0"/>
                        <a:t>10.0</a:t>
                      </a:r>
                      <a:endParaRPr lang="uk-UA" dirty="0"/>
                    </a:p>
                  </a:txBody>
                  <a:tcPr anchor="ctr"/>
                </a:tc>
                <a:extLst>
                  <a:ext uri="{0D108BD9-81ED-4DB2-BD59-A6C34878D82A}">
                    <a16:rowId xmlns:a16="http://schemas.microsoft.com/office/drawing/2014/main" val="10001"/>
                  </a:ext>
                </a:extLst>
              </a:tr>
              <a:tr h="370840">
                <a:tc>
                  <a:txBody>
                    <a:bodyPr/>
                    <a:lstStyle/>
                    <a:p>
                      <a:pPr algn="ctr"/>
                      <a:r>
                        <a:rPr lang="en-US" dirty="0"/>
                        <a:t>-</a:t>
                      </a:r>
                      <a:endParaRPr lang="uk-UA" dirty="0"/>
                    </a:p>
                  </a:txBody>
                  <a:tcPr anchor="ctr"/>
                </a:tc>
                <a:tc>
                  <a:txBody>
                    <a:bodyPr/>
                    <a:lstStyle/>
                    <a:p>
                      <a:pPr algn="ctr"/>
                      <a:r>
                        <a:rPr lang="en-US" dirty="0"/>
                        <a:t>Subtraction</a:t>
                      </a:r>
                      <a:endParaRPr lang="uk-UA" dirty="0"/>
                    </a:p>
                  </a:txBody>
                  <a:tcPr anchor="ctr"/>
                </a:tc>
                <a:tc>
                  <a:txBody>
                    <a:bodyPr/>
                    <a:lstStyle/>
                    <a:p>
                      <a:pPr algn="r"/>
                      <a:r>
                        <a:rPr lang="en-US" dirty="0"/>
                        <a:t>7 – 3</a:t>
                      </a:r>
                    </a:p>
                    <a:p>
                      <a:pPr algn="r"/>
                      <a:r>
                        <a:rPr lang="en-US" dirty="0"/>
                        <a:t>7.0 – 3</a:t>
                      </a:r>
                      <a:endParaRPr lang="uk-UA" dirty="0"/>
                    </a:p>
                  </a:txBody>
                  <a:tcPr anchor="ctr"/>
                </a:tc>
                <a:tc>
                  <a:txBody>
                    <a:bodyPr/>
                    <a:lstStyle/>
                    <a:p>
                      <a:pPr algn="l"/>
                      <a:r>
                        <a:rPr lang="en-US" dirty="0"/>
                        <a:t>4</a:t>
                      </a:r>
                    </a:p>
                    <a:p>
                      <a:pPr algn="l"/>
                      <a:r>
                        <a:rPr lang="en-US" dirty="0"/>
                        <a:t>4.0</a:t>
                      </a:r>
                      <a:endParaRPr lang="uk-UA" dirty="0"/>
                    </a:p>
                  </a:txBody>
                  <a:tcPr anchor="ctr"/>
                </a:tc>
                <a:extLst>
                  <a:ext uri="{0D108BD9-81ED-4DB2-BD59-A6C34878D82A}">
                    <a16:rowId xmlns:a16="http://schemas.microsoft.com/office/drawing/2014/main" val="10002"/>
                  </a:ext>
                </a:extLst>
              </a:tr>
              <a:tr h="370840">
                <a:tc>
                  <a:txBody>
                    <a:bodyPr/>
                    <a:lstStyle/>
                    <a:p>
                      <a:pPr algn="ctr"/>
                      <a:r>
                        <a:rPr lang="en-US" dirty="0"/>
                        <a:t>*</a:t>
                      </a:r>
                      <a:endParaRPr lang="uk-UA" dirty="0"/>
                    </a:p>
                  </a:txBody>
                  <a:tcPr anchor="ctr"/>
                </a:tc>
                <a:tc>
                  <a:txBody>
                    <a:bodyPr/>
                    <a:lstStyle/>
                    <a:p>
                      <a:pPr algn="ctr"/>
                      <a:r>
                        <a:rPr lang="en-US" dirty="0"/>
                        <a:t>Multiplication</a:t>
                      </a:r>
                      <a:endParaRPr lang="uk-UA" dirty="0"/>
                    </a:p>
                  </a:txBody>
                  <a:tcPr anchor="ctr"/>
                </a:tc>
                <a:tc>
                  <a:txBody>
                    <a:bodyPr/>
                    <a:lstStyle/>
                    <a:p>
                      <a:pPr algn="r"/>
                      <a:r>
                        <a:rPr lang="en-US" dirty="0"/>
                        <a:t>7 * 3</a:t>
                      </a:r>
                    </a:p>
                    <a:p>
                      <a:pPr algn="r"/>
                      <a:r>
                        <a:rPr lang="en-US" dirty="0"/>
                        <a:t>7.0 * 3</a:t>
                      </a:r>
                      <a:endParaRPr lang="uk-UA" b="1" dirty="0"/>
                    </a:p>
                  </a:txBody>
                  <a:tcPr anchor="ctr"/>
                </a:tc>
                <a:tc>
                  <a:txBody>
                    <a:bodyPr/>
                    <a:lstStyle/>
                    <a:p>
                      <a:pPr algn="l"/>
                      <a:r>
                        <a:rPr lang="en-US" dirty="0"/>
                        <a:t>21</a:t>
                      </a:r>
                    </a:p>
                    <a:p>
                      <a:pPr algn="l"/>
                      <a:r>
                        <a:rPr lang="en-US" dirty="0"/>
                        <a:t>21.0</a:t>
                      </a:r>
                      <a:endParaRPr lang="uk-UA" dirty="0"/>
                    </a:p>
                  </a:txBody>
                  <a:tcPr anchor="ctr"/>
                </a:tc>
                <a:extLst>
                  <a:ext uri="{0D108BD9-81ED-4DB2-BD59-A6C34878D82A}">
                    <a16:rowId xmlns:a16="http://schemas.microsoft.com/office/drawing/2014/main" val="10003"/>
                  </a:ext>
                </a:extLst>
              </a:tr>
              <a:tr h="370840">
                <a:tc>
                  <a:txBody>
                    <a:bodyPr/>
                    <a:lstStyle/>
                    <a:p>
                      <a:pPr algn="ctr"/>
                      <a:r>
                        <a:rPr lang="en-US" dirty="0"/>
                        <a:t>/</a:t>
                      </a:r>
                      <a:endParaRPr lang="uk-UA" dirty="0"/>
                    </a:p>
                  </a:txBody>
                  <a:tcPr anchor="ctr"/>
                </a:tc>
                <a:tc>
                  <a:txBody>
                    <a:bodyPr/>
                    <a:lstStyle/>
                    <a:p>
                      <a:pPr algn="ctr"/>
                      <a:r>
                        <a:rPr lang="en-US" dirty="0"/>
                        <a:t>Division</a:t>
                      </a:r>
                      <a:endParaRPr lang="uk-UA" dirty="0"/>
                    </a:p>
                  </a:txBody>
                  <a:tcPr anchor="ctr"/>
                </a:tc>
                <a:tc>
                  <a:txBody>
                    <a:bodyPr/>
                    <a:lstStyle/>
                    <a:p>
                      <a:pPr algn="r"/>
                      <a:r>
                        <a:rPr lang="en-US" dirty="0"/>
                        <a:t>7</a:t>
                      </a:r>
                      <a:r>
                        <a:rPr lang="en-US" baseline="0" dirty="0"/>
                        <a:t> / 3</a:t>
                      </a:r>
                    </a:p>
                    <a:p>
                      <a:pPr algn="r"/>
                      <a:r>
                        <a:rPr lang="en-US" baseline="0" dirty="0"/>
                        <a:t>7.0 / 3</a:t>
                      </a:r>
                      <a:endParaRPr lang="uk-UA" dirty="0"/>
                    </a:p>
                  </a:txBody>
                  <a:tcPr anchor="ctr"/>
                </a:tc>
                <a:tc>
                  <a:txBody>
                    <a:bodyPr/>
                    <a:lstStyle/>
                    <a:p>
                      <a:pPr algn="l"/>
                      <a:r>
                        <a:rPr lang="en-US" dirty="0"/>
                        <a:t>2</a:t>
                      </a:r>
                    </a:p>
                    <a:p>
                      <a:pPr algn="l"/>
                      <a:r>
                        <a:rPr lang="en-US" dirty="0"/>
                        <a:t>2.3333333333</a:t>
                      </a:r>
                      <a:endParaRPr lang="uk-UA" dirty="0"/>
                    </a:p>
                  </a:txBody>
                  <a:tcPr anchor="ctr"/>
                </a:tc>
                <a:extLst>
                  <a:ext uri="{0D108BD9-81ED-4DB2-BD59-A6C34878D82A}">
                    <a16:rowId xmlns:a16="http://schemas.microsoft.com/office/drawing/2014/main" val="10004"/>
                  </a:ext>
                </a:extLst>
              </a:tr>
              <a:tr h="370840">
                <a:tc>
                  <a:txBody>
                    <a:bodyPr/>
                    <a:lstStyle/>
                    <a:p>
                      <a:pPr algn="ctr"/>
                      <a:r>
                        <a:rPr lang="en-US" dirty="0"/>
                        <a:t>//</a:t>
                      </a:r>
                      <a:endParaRPr lang="uk-UA" dirty="0"/>
                    </a:p>
                  </a:txBody>
                  <a:tcPr anchor="ctr"/>
                </a:tc>
                <a:tc>
                  <a:txBody>
                    <a:bodyPr/>
                    <a:lstStyle/>
                    <a:p>
                      <a:pPr algn="ctr"/>
                      <a:r>
                        <a:rPr lang="en-US" sz="1800" kern="1200" dirty="0">
                          <a:effectLst/>
                        </a:rPr>
                        <a:t>Integer Division</a:t>
                      </a:r>
                      <a:endParaRPr lang="uk-UA" dirty="0"/>
                    </a:p>
                  </a:txBody>
                  <a:tcPr anchor="ctr"/>
                </a:tc>
                <a:tc>
                  <a:txBody>
                    <a:bodyPr/>
                    <a:lstStyle/>
                    <a:p>
                      <a:pPr algn="r"/>
                      <a:r>
                        <a:rPr lang="en-US" dirty="0"/>
                        <a:t>7</a:t>
                      </a:r>
                      <a:r>
                        <a:rPr lang="en-US" baseline="0" dirty="0"/>
                        <a:t> // 3</a:t>
                      </a:r>
                    </a:p>
                    <a:p>
                      <a:pPr algn="r"/>
                      <a:r>
                        <a:rPr lang="en-US" baseline="0" dirty="0"/>
                        <a:t>7.0 // 3</a:t>
                      </a:r>
                      <a:endParaRPr lang="uk-UA" dirty="0"/>
                    </a:p>
                  </a:txBody>
                  <a:tcPr anchor="ctr"/>
                </a:tc>
                <a:tc>
                  <a:txBody>
                    <a:bodyPr/>
                    <a:lstStyle/>
                    <a:p>
                      <a:pPr algn="l"/>
                      <a:r>
                        <a:rPr lang="en-US" dirty="0"/>
                        <a:t>2</a:t>
                      </a:r>
                    </a:p>
                    <a:p>
                      <a:pPr algn="l"/>
                      <a:r>
                        <a:rPr lang="en-US" dirty="0"/>
                        <a:t>2.0</a:t>
                      </a:r>
                      <a:endParaRPr lang="uk-UA" dirty="0"/>
                    </a:p>
                  </a:txBody>
                  <a:tcPr anchor="ctr"/>
                </a:tc>
                <a:extLst>
                  <a:ext uri="{0D108BD9-81ED-4DB2-BD59-A6C34878D82A}">
                    <a16:rowId xmlns:a16="http://schemas.microsoft.com/office/drawing/2014/main" val="10005"/>
                  </a:ext>
                </a:extLst>
              </a:tr>
              <a:tr h="370840">
                <a:tc>
                  <a:txBody>
                    <a:bodyPr/>
                    <a:lstStyle/>
                    <a:p>
                      <a:pPr algn="ctr"/>
                      <a:r>
                        <a:rPr lang="en-US" dirty="0"/>
                        <a:t>%</a:t>
                      </a:r>
                      <a:endParaRPr lang="uk-UA" dirty="0"/>
                    </a:p>
                  </a:txBody>
                  <a:tcPr anchor="ctr"/>
                </a:tc>
                <a:tc>
                  <a:txBody>
                    <a:bodyPr/>
                    <a:lstStyle/>
                    <a:p>
                      <a:pPr algn="ctr"/>
                      <a:r>
                        <a:rPr lang="en-US" dirty="0"/>
                        <a:t>Modulus</a:t>
                      </a:r>
                      <a:endParaRPr lang="uk-UA" dirty="0"/>
                    </a:p>
                  </a:txBody>
                  <a:tcPr anchor="ctr"/>
                </a:tc>
                <a:tc>
                  <a:txBody>
                    <a:bodyPr/>
                    <a:lstStyle/>
                    <a:p>
                      <a:pPr algn="r"/>
                      <a:r>
                        <a:rPr lang="en-US" baseline="0" dirty="0"/>
                        <a:t>7 % 3</a:t>
                      </a:r>
                    </a:p>
                    <a:p>
                      <a:pPr algn="r"/>
                      <a:r>
                        <a:rPr lang="en-US" baseline="0" dirty="0"/>
                        <a:t>7.0 % 3</a:t>
                      </a:r>
                      <a:endParaRPr lang="uk-UA" dirty="0"/>
                    </a:p>
                  </a:txBody>
                  <a:tcPr anchor="ctr"/>
                </a:tc>
                <a:tc>
                  <a:txBody>
                    <a:bodyPr/>
                    <a:lstStyle/>
                    <a:p>
                      <a:pPr algn="l"/>
                      <a:r>
                        <a:rPr lang="uk-UA" dirty="0"/>
                        <a:t>1</a:t>
                      </a:r>
                    </a:p>
                    <a:p>
                      <a:pPr algn="l"/>
                      <a:r>
                        <a:rPr lang="uk-UA" dirty="0"/>
                        <a:t>1.0</a:t>
                      </a:r>
                    </a:p>
                  </a:txBody>
                  <a:tcPr anchor="ctr"/>
                </a:tc>
                <a:extLst>
                  <a:ext uri="{0D108BD9-81ED-4DB2-BD59-A6C34878D82A}">
                    <a16:rowId xmlns:a16="http://schemas.microsoft.com/office/drawing/2014/main" val="10006"/>
                  </a:ext>
                </a:extLst>
              </a:tr>
              <a:tr h="370840">
                <a:tc>
                  <a:txBody>
                    <a:bodyPr/>
                    <a:lstStyle/>
                    <a:p>
                      <a:pPr algn="ctr"/>
                      <a:r>
                        <a:rPr lang="en-US" dirty="0"/>
                        <a:t>**</a:t>
                      </a:r>
                      <a:endParaRPr lang="uk-UA" dirty="0"/>
                    </a:p>
                  </a:txBody>
                  <a:tcPr anchor="ctr"/>
                </a:tc>
                <a:tc>
                  <a:txBody>
                    <a:bodyPr/>
                    <a:lstStyle/>
                    <a:p>
                      <a:pPr algn="ctr"/>
                      <a:r>
                        <a:rPr lang="en-US" dirty="0"/>
                        <a:t>Exponent</a:t>
                      </a:r>
                      <a:endParaRPr lang="uk-UA" dirty="0"/>
                    </a:p>
                  </a:txBody>
                  <a:tcPr anchor="ctr"/>
                </a:tc>
                <a:tc>
                  <a:txBody>
                    <a:bodyPr/>
                    <a:lstStyle/>
                    <a:p>
                      <a:pPr algn="r"/>
                      <a:r>
                        <a:rPr lang="en-US" baseline="0" dirty="0"/>
                        <a:t>3 ** 2</a:t>
                      </a:r>
                    </a:p>
                    <a:p>
                      <a:pPr algn="r"/>
                      <a:r>
                        <a:rPr lang="en-US" baseline="0" dirty="0"/>
                        <a:t>3.0 ** 2</a:t>
                      </a:r>
                    </a:p>
                    <a:p>
                      <a:pPr algn="r"/>
                      <a:r>
                        <a:rPr lang="uk-UA" dirty="0"/>
                        <a:t>9**0.5</a:t>
                      </a:r>
                      <a:endParaRPr lang="en-US" dirty="0"/>
                    </a:p>
                    <a:p>
                      <a:pPr algn="r"/>
                      <a:r>
                        <a:rPr lang="uk-UA" dirty="0"/>
                        <a:t>0.5 ** (-1)</a:t>
                      </a:r>
                    </a:p>
                  </a:txBody>
                  <a:tcPr anchor="ctr"/>
                </a:tc>
                <a:tc>
                  <a:txBody>
                    <a:bodyPr/>
                    <a:lstStyle/>
                    <a:p>
                      <a:pPr algn="l"/>
                      <a:r>
                        <a:rPr lang="en-US" dirty="0"/>
                        <a:t>9</a:t>
                      </a:r>
                    </a:p>
                    <a:p>
                      <a:pPr algn="l"/>
                      <a:r>
                        <a:rPr lang="en-US" dirty="0"/>
                        <a:t>9.0</a:t>
                      </a:r>
                    </a:p>
                    <a:p>
                      <a:pPr algn="l"/>
                      <a:r>
                        <a:rPr lang="en-US" dirty="0"/>
                        <a:t>3.0</a:t>
                      </a:r>
                    </a:p>
                    <a:p>
                      <a:pPr algn="l"/>
                      <a:r>
                        <a:rPr lang="en-US" dirty="0"/>
                        <a:t>2.0</a:t>
                      </a:r>
                      <a:endParaRPr lang="uk-UA" dirty="0"/>
                    </a:p>
                  </a:txBody>
                  <a:tcPr anchor="ctr"/>
                </a:tc>
                <a:extLst>
                  <a:ext uri="{0D108BD9-81ED-4DB2-BD59-A6C34878D82A}">
                    <a16:rowId xmlns:a16="http://schemas.microsoft.com/office/drawing/2014/main" val="10007"/>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355227585"/>
              </p:ext>
            </p:extLst>
          </p:nvPr>
        </p:nvGraphicFramePr>
        <p:xfrm>
          <a:off x="6479372" y="191960"/>
          <a:ext cx="4281319" cy="2966720"/>
        </p:xfrm>
        <a:graphic>
          <a:graphicData uri="http://schemas.openxmlformats.org/drawingml/2006/table">
            <a:tbl>
              <a:tblPr firstRow="1" bandRow="1">
                <a:tableStyleId>{93296810-A885-4BE3-A3E7-6D5BEEA58F35}</a:tableStyleId>
              </a:tblPr>
              <a:tblGrid>
                <a:gridCol w="1276668">
                  <a:extLst>
                    <a:ext uri="{9D8B030D-6E8A-4147-A177-3AD203B41FA5}">
                      <a16:colId xmlns:a16="http://schemas.microsoft.com/office/drawing/2014/main" val="20000"/>
                    </a:ext>
                  </a:extLst>
                </a:gridCol>
                <a:gridCol w="1351280">
                  <a:extLst>
                    <a:ext uri="{9D8B030D-6E8A-4147-A177-3AD203B41FA5}">
                      <a16:colId xmlns:a16="http://schemas.microsoft.com/office/drawing/2014/main" val="20001"/>
                    </a:ext>
                  </a:extLst>
                </a:gridCol>
                <a:gridCol w="1653371">
                  <a:extLst>
                    <a:ext uri="{9D8B030D-6E8A-4147-A177-3AD203B41FA5}">
                      <a16:colId xmlns:a16="http://schemas.microsoft.com/office/drawing/2014/main" val="20002"/>
                    </a:ext>
                  </a:extLst>
                </a:gridCol>
              </a:tblGrid>
              <a:tr h="370840">
                <a:tc>
                  <a:txBody>
                    <a:bodyPr/>
                    <a:lstStyle/>
                    <a:p>
                      <a:pPr algn="ctr"/>
                      <a:r>
                        <a:rPr lang="en-US" dirty="0"/>
                        <a:t>Operator</a:t>
                      </a:r>
                      <a:endParaRPr lang="uk-UA" dirty="0"/>
                    </a:p>
                  </a:txBody>
                  <a:tcPr/>
                </a:tc>
                <a:tc>
                  <a:txBody>
                    <a:bodyPr/>
                    <a:lstStyle/>
                    <a:p>
                      <a:pPr algn="ctr"/>
                      <a:r>
                        <a:rPr lang="en-US" dirty="0"/>
                        <a:t>Example</a:t>
                      </a:r>
                      <a:endParaRPr lang="uk-UA" dirty="0"/>
                    </a:p>
                  </a:txBody>
                  <a:tcPr/>
                </a:tc>
                <a:tc>
                  <a:txBody>
                    <a:bodyPr/>
                    <a:lstStyle/>
                    <a:p>
                      <a:pPr algn="ctr"/>
                      <a:r>
                        <a:rPr lang="en-US" dirty="0"/>
                        <a:t>Equivalent</a:t>
                      </a:r>
                      <a:endParaRPr lang="uk-UA" dirty="0"/>
                    </a:p>
                  </a:txBody>
                  <a:tcPr/>
                </a:tc>
                <a:extLst>
                  <a:ext uri="{0D108BD9-81ED-4DB2-BD59-A6C34878D82A}">
                    <a16:rowId xmlns:a16="http://schemas.microsoft.com/office/drawing/2014/main" val="10000"/>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 </a:t>
                      </a:r>
                      <a:endParaRPr lang="uk-UA" dirty="0"/>
                    </a:p>
                  </a:txBody>
                  <a:tcPr anchor="ctr"/>
                </a:tc>
                <a:tc>
                  <a:txBody>
                    <a:bodyPr/>
                    <a:lstStyle/>
                    <a:p>
                      <a:pPr algn="ctr"/>
                      <a:r>
                        <a:rPr lang="en-US" dirty="0" err="1"/>
                        <a:t>i</a:t>
                      </a:r>
                      <a:r>
                        <a:rPr lang="en-US" dirty="0"/>
                        <a:t> = </a:t>
                      </a:r>
                      <a:r>
                        <a:rPr lang="en-US" dirty="0" err="1"/>
                        <a:t>i</a:t>
                      </a:r>
                      <a:r>
                        <a:rPr lang="en-US" dirty="0"/>
                        <a:t> + 5</a:t>
                      </a:r>
                      <a:endParaRPr lang="uk-UA" dirty="0"/>
                    </a:p>
                  </a:txBody>
                  <a:tcPr anchor="ctr"/>
                </a:tc>
                <a:extLst>
                  <a:ext uri="{0D108BD9-81ED-4DB2-BD59-A6C34878D82A}">
                    <a16:rowId xmlns:a16="http://schemas.microsoft.com/office/drawing/2014/main" val="10001"/>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dirty="0"/>
                    </a:p>
                  </a:txBody>
                  <a:tcPr anchor="ctr"/>
                </a:tc>
                <a:tc>
                  <a:txBody>
                    <a:bodyPr/>
                    <a:lstStyle/>
                    <a:p>
                      <a:pPr algn="ctr"/>
                      <a:r>
                        <a:rPr lang="en-US" dirty="0" err="1"/>
                        <a:t>i</a:t>
                      </a:r>
                      <a:r>
                        <a:rPr lang="en-US" dirty="0"/>
                        <a:t> = </a:t>
                      </a:r>
                      <a:r>
                        <a:rPr lang="en-US" dirty="0" err="1"/>
                        <a:t>i</a:t>
                      </a:r>
                      <a:r>
                        <a:rPr lang="en-US" dirty="0"/>
                        <a:t> – 5</a:t>
                      </a:r>
                      <a:endParaRPr lang="uk-UA" dirty="0"/>
                    </a:p>
                  </a:txBody>
                  <a:tcPr anchor="ctr"/>
                </a:tc>
                <a:extLst>
                  <a:ext uri="{0D108BD9-81ED-4DB2-BD59-A6C34878D82A}">
                    <a16:rowId xmlns:a16="http://schemas.microsoft.com/office/drawing/2014/main" val="10002"/>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b="0" dirty="0"/>
                    </a:p>
                  </a:txBody>
                  <a:tcPr anchor="ctr"/>
                </a:tc>
                <a:tc>
                  <a:txBody>
                    <a:bodyPr/>
                    <a:lstStyle/>
                    <a:p>
                      <a:pPr algn="ctr"/>
                      <a:r>
                        <a:rPr lang="en-US" dirty="0" err="1"/>
                        <a:t>i</a:t>
                      </a:r>
                      <a:r>
                        <a:rPr lang="en-US" dirty="0"/>
                        <a:t> = </a:t>
                      </a:r>
                      <a:r>
                        <a:rPr lang="en-US" dirty="0" err="1"/>
                        <a:t>i</a:t>
                      </a:r>
                      <a:r>
                        <a:rPr lang="en-US" dirty="0"/>
                        <a:t> * 5</a:t>
                      </a:r>
                      <a:endParaRPr lang="uk-UA" dirty="0"/>
                    </a:p>
                  </a:txBody>
                  <a:tcPr anchor="ctr"/>
                </a:tc>
                <a:extLst>
                  <a:ext uri="{0D108BD9-81ED-4DB2-BD59-A6C34878D82A}">
                    <a16:rowId xmlns:a16="http://schemas.microsoft.com/office/drawing/2014/main" val="10003"/>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dirty="0"/>
                    </a:p>
                  </a:txBody>
                  <a:tcPr anchor="ctr"/>
                </a:tc>
                <a:tc>
                  <a:txBody>
                    <a:bodyPr/>
                    <a:lstStyle/>
                    <a:p>
                      <a:pPr algn="ctr"/>
                      <a:r>
                        <a:rPr lang="en-US" dirty="0" err="1"/>
                        <a:t>i</a:t>
                      </a:r>
                      <a:r>
                        <a:rPr lang="en-US" dirty="0"/>
                        <a:t> = </a:t>
                      </a:r>
                      <a:r>
                        <a:rPr lang="en-US" dirty="0" err="1"/>
                        <a:t>i</a:t>
                      </a:r>
                      <a:r>
                        <a:rPr lang="en-US" dirty="0"/>
                        <a:t> / 5</a:t>
                      </a:r>
                      <a:endParaRPr lang="uk-UA" dirty="0"/>
                    </a:p>
                  </a:txBody>
                  <a:tcPr anchor="ctr"/>
                </a:tc>
                <a:extLst>
                  <a:ext uri="{0D108BD9-81ED-4DB2-BD59-A6C34878D82A}">
                    <a16:rowId xmlns:a16="http://schemas.microsoft.com/office/drawing/2014/main" val="10004"/>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dirty="0"/>
                    </a:p>
                  </a:txBody>
                  <a:tcPr anchor="ctr"/>
                </a:tc>
                <a:tc>
                  <a:txBody>
                    <a:bodyPr/>
                    <a:lstStyle/>
                    <a:p>
                      <a:pPr algn="ctr"/>
                      <a:r>
                        <a:rPr lang="en-US" dirty="0" err="1"/>
                        <a:t>i</a:t>
                      </a:r>
                      <a:r>
                        <a:rPr lang="en-US" dirty="0"/>
                        <a:t> = </a:t>
                      </a:r>
                      <a:r>
                        <a:rPr lang="en-US" dirty="0" err="1"/>
                        <a:t>i</a:t>
                      </a:r>
                      <a:r>
                        <a:rPr lang="en-US" dirty="0"/>
                        <a:t> // 5</a:t>
                      </a:r>
                      <a:endParaRPr lang="uk-UA" dirty="0"/>
                    </a:p>
                  </a:txBody>
                  <a:tcPr anchor="ctr"/>
                </a:tc>
                <a:extLst>
                  <a:ext uri="{0D108BD9-81ED-4DB2-BD59-A6C34878D82A}">
                    <a16:rowId xmlns:a16="http://schemas.microsoft.com/office/drawing/2014/main" val="10005"/>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dirty="0"/>
                    </a:p>
                  </a:txBody>
                  <a:tcPr anchor="ctr"/>
                </a:tc>
                <a:tc>
                  <a:txBody>
                    <a:bodyPr/>
                    <a:lstStyle/>
                    <a:p>
                      <a:pPr algn="ctr"/>
                      <a:r>
                        <a:rPr lang="en-US" dirty="0" err="1"/>
                        <a:t>i</a:t>
                      </a:r>
                      <a:r>
                        <a:rPr lang="en-US" dirty="0"/>
                        <a:t> = </a:t>
                      </a:r>
                      <a:r>
                        <a:rPr lang="en-US" dirty="0" err="1"/>
                        <a:t>i</a:t>
                      </a:r>
                      <a:r>
                        <a:rPr lang="en-US" dirty="0"/>
                        <a:t> </a:t>
                      </a:r>
                      <a:r>
                        <a:rPr lang="uk-UA" dirty="0"/>
                        <a:t>%</a:t>
                      </a:r>
                      <a:r>
                        <a:rPr lang="en-US" dirty="0"/>
                        <a:t> 5</a:t>
                      </a:r>
                      <a:endParaRPr lang="uk-UA" dirty="0"/>
                    </a:p>
                  </a:txBody>
                  <a:tcPr anchor="ctr"/>
                </a:tc>
                <a:extLst>
                  <a:ext uri="{0D108BD9-81ED-4DB2-BD59-A6C34878D82A}">
                    <a16:rowId xmlns:a16="http://schemas.microsoft.com/office/drawing/2014/main" val="10006"/>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dirty="0"/>
                    </a:p>
                  </a:txBody>
                  <a:tcPr anchor="ctr"/>
                </a:tc>
                <a:tc>
                  <a:txBody>
                    <a:bodyPr/>
                    <a:lstStyle/>
                    <a:p>
                      <a:pPr algn="ctr"/>
                      <a:r>
                        <a:rPr lang="en-US" dirty="0" err="1"/>
                        <a:t>i</a:t>
                      </a:r>
                      <a:r>
                        <a:rPr lang="en-US" dirty="0"/>
                        <a:t> = </a:t>
                      </a:r>
                      <a:r>
                        <a:rPr lang="en-US" dirty="0" err="1"/>
                        <a:t>i</a:t>
                      </a:r>
                      <a:r>
                        <a:rPr lang="en-US" dirty="0"/>
                        <a:t> </a:t>
                      </a:r>
                      <a:r>
                        <a:rPr lang="uk-UA" dirty="0"/>
                        <a:t>**</a:t>
                      </a:r>
                      <a:r>
                        <a:rPr lang="en-US" dirty="0"/>
                        <a:t> 5</a:t>
                      </a:r>
                      <a:endParaRPr lang="uk-UA" dirty="0"/>
                    </a:p>
                  </a:txBody>
                  <a:tcPr anchor="ct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755986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374315" y="1714325"/>
            <a:ext cx="7381301" cy="1200329"/>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pPr fontAlgn="base"/>
            <a:r>
              <a:rPr lang="ru-RU" b="1" dirty="0" err="1"/>
              <a:t>math.floor</a:t>
            </a:r>
            <a:r>
              <a:rPr lang="ru-RU" b="1" dirty="0"/>
              <a:t>(X)</a:t>
            </a:r>
            <a:r>
              <a:rPr lang="ru-RU" dirty="0"/>
              <a:t> - </a:t>
            </a:r>
            <a:r>
              <a:rPr lang="en-US" dirty="0"/>
              <a:t>rounding down (to a smaller number)</a:t>
            </a:r>
          </a:p>
          <a:p>
            <a:pPr fontAlgn="base"/>
            <a:r>
              <a:rPr lang="ru-RU" b="1" dirty="0" err="1"/>
              <a:t>math.trunc</a:t>
            </a:r>
            <a:r>
              <a:rPr lang="ru-RU" b="1" dirty="0"/>
              <a:t>(X)</a:t>
            </a:r>
            <a:r>
              <a:rPr lang="ru-RU" dirty="0"/>
              <a:t> - </a:t>
            </a:r>
            <a:r>
              <a:rPr lang="en-US" dirty="0"/>
              <a:t>cuts off the fractional part X to an integer</a:t>
            </a:r>
          </a:p>
          <a:p>
            <a:pPr fontAlgn="base"/>
            <a:endParaRPr lang="en-US" dirty="0"/>
          </a:p>
          <a:p>
            <a:pPr fontAlgn="base"/>
            <a:endParaRPr lang="ru-RU" dirty="0"/>
          </a:p>
        </p:txBody>
      </p:sp>
      <p:sp>
        <p:nvSpPr>
          <p:cNvPr id="3" name="Title 2"/>
          <p:cNvSpPr>
            <a:spLocks noGrp="1"/>
          </p:cNvSpPr>
          <p:nvPr>
            <p:ph type="title"/>
          </p:nvPr>
        </p:nvSpPr>
        <p:spPr>
          <a:xfrm>
            <a:off x="416560" y="343778"/>
            <a:ext cx="11511915" cy="525970"/>
          </a:xfrm>
        </p:spPr>
        <p:txBody>
          <a:bodyPr/>
          <a:lstStyle/>
          <a:p>
            <a:r>
              <a:rPr lang="en-US" dirty="0"/>
              <a:t>Some function</a:t>
            </a:r>
            <a:endParaRPr lang="uk-UA" dirty="0"/>
          </a:p>
        </p:txBody>
      </p:sp>
      <p:sp>
        <p:nvSpPr>
          <p:cNvPr id="5" name="Rectangle 4"/>
          <p:cNvSpPr/>
          <p:nvPr/>
        </p:nvSpPr>
        <p:spPr>
          <a:xfrm>
            <a:off x="1374315" y="3464171"/>
            <a:ext cx="7381301" cy="2862322"/>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pPr fontAlgn="base"/>
            <a:r>
              <a:rPr lang="en-US" b="1" dirty="0"/>
              <a:t>import math</a:t>
            </a:r>
          </a:p>
          <a:p>
            <a:pPr fontAlgn="base"/>
            <a:endParaRPr lang="en-US" b="1" dirty="0"/>
          </a:p>
          <a:p>
            <a:pPr fontAlgn="base"/>
            <a:r>
              <a:rPr lang="en-US" b="1" dirty="0"/>
              <a:t>print(</a:t>
            </a:r>
            <a:r>
              <a:rPr lang="ru-RU" b="1" dirty="0" err="1"/>
              <a:t>math.floor</a:t>
            </a:r>
            <a:r>
              <a:rPr lang="ru-RU" b="1" dirty="0"/>
              <a:t>(</a:t>
            </a:r>
            <a:r>
              <a:rPr lang="en-US" b="1" dirty="0"/>
              <a:t>-87.15</a:t>
            </a:r>
            <a:r>
              <a:rPr lang="ru-RU" b="1" dirty="0"/>
              <a:t>)</a:t>
            </a:r>
            <a:r>
              <a:rPr lang="en-US" b="1" dirty="0"/>
              <a:t>)      #    -88</a:t>
            </a:r>
          </a:p>
          <a:p>
            <a:pPr fontAlgn="base"/>
            <a:r>
              <a:rPr lang="en-US" b="1" dirty="0"/>
              <a:t>print( </a:t>
            </a:r>
            <a:r>
              <a:rPr lang="ru-RU" b="1" dirty="0" err="1"/>
              <a:t>math.floor</a:t>
            </a:r>
            <a:r>
              <a:rPr lang="ru-RU" b="1" dirty="0"/>
              <a:t>(</a:t>
            </a:r>
            <a:r>
              <a:rPr lang="en-US" b="1" dirty="0"/>
              <a:t>65.11</a:t>
            </a:r>
            <a:r>
              <a:rPr lang="ru-RU" b="1" dirty="0"/>
              <a:t>)</a:t>
            </a:r>
            <a:r>
              <a:rPr lang="en-US" b="1" dirty="0"/>
              <a:t>)       #     65</a:t>
            </a:r>
          </a:p>
          <a:p>
            <a:pPr fontAlgn="base"/>
            <a:r>
              <a:rPr lang="en-US" b="1" dirty="0"/>
              <a:t>print( </a:t>
            </a:r>
            <a:r>
              <a:rPr lang="ru-RU" b="1" dirty="0" err="1"/>
              <a:t>math.floor</a:t>
            </a:r>
            <a:r>
              <a:rPr lang="ru-RU" b="1" dirty="0"/>
              <a:t>(</a:t>
            </a:r>
            <a:r>
              <a:rPr lang="en-US" b="1" dirty="0"/>
              <a:t>69.86</a:t>
            </a:r>
            <a:r>
              <a:rPr lang="ru-RU" b="1" dirty="0"/>
              <a:t>)</a:t>
            </a:r>
            <a:r>
              <a:rPr lang="en-US" b="1" dirty="0"/>
              <a:t>)       #     69</a:t>
            </a:r>
          </a:p>
          <a:p>
            <a:pPr fontAlgn="base"/>
            <a:r>
              <a:rPr lang="en-US" b="1" dirty="0"/>
              <a:t>print( </a:t>
            </a:r>
            <a:r>
              <a:rPr lang="ru-RU" b="1" dirty="0" err="1"/>
              <a:t>math.floor</a:t>
            </a:r>
            <a:r>
              <a:rPr lang="ru-RU" b="1" dirty="0"/>
              <a:t>(</a:t>
            </a:r>
            <a:r>
              <a:rPr lang="en-US" b="1" dirty="0" err="1"/>
              <a:t>math.pi</a:t>
            </a:r>
            <a:r>
              <a:rPr lang="ru-RU" b="1" dirty="0"/>
              <a:t>)</a:t>
            </a:r>
            <a:r>
              <a:rPr lang="en-US" b="1" dirty="0"/>
              <a:t>)   #      3</a:t>
            </a:r>
          </a:p>
          <a:p>
            <a:pPr fontAlgn="base"/>
            <a:endParaRPr lang="en-US" b="1" dirty="0"/>
          </a:p>
          <a:p>
            <a:pPr fontAlgn="base"/>
            <a:endParaRPr lang="en-US" dirty="0"/>
          </a:p>
          <a:p>
            <a:pPr fontAlgn="base"/>
            <a:endParaRPr lang="en-US" dirty="0"/>
          </a:p>
          <a:p>
            <a:pPr fontAlgn="base"/>
            <a:endParaRPr lang="ru-RU" dirty="0"/>
          </a:p>
        </p:txBody>
      </p:sp>
    </p:spTree>
    <p:extLst>
      <p:ext uri="{BB962C8B-B14F-4D97-AF65-F5344CB8AC3E}">
        <p14:creationId xmlns:p14="http://schemas.microsoft.com/office/powerpoint/2010/main" val="807733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Home Work</a:t>
            </a:r>
            <a:endParaRPr lang="uk-UA" dirty="0"/>
          </a:p>
        </p:txBody>
      </p:sp>
      <p:sp>
        <p:nvSpPr>
          <p:cNvPr id="2" name="Text Placeholder 1"/>
          <p:cNvSpPr>
            <a:spLocks noGrp="1"/>
          </p:cNvSpPr>
          <p:nvPr>
            <p:ph type="body" sz="quarter" idx="10"/>
          </p:nvPr>
        </p:nvSpPr>
        <p:spPr>
          <a:xfrm>
            <a:off x="416561" y="1233488"/>
            <a:ext cx="11513504" cy="4772676"/>
          </a:xfrm>
        </p:spPr>
        <p:txBody>
          <a:bodyPr>
            <a:normAutofit/>
          </a:bodyPr>
          <a:lstStyle/>
          <a:p>
            <a:pPr marL="342900" lvl="0" indent="-342900">
              <a:lnSpc>
                <a:spcPct val="107000"/>
              </a:lnSpc>
              <a:spcAft>
                <a:spcPts val="0"/>
              </a:spcAft>
              <a:buFont typeface="+mj-lt"/>
              <a:buAutoNum type="arabicPeriod"/>
            </a:pPr>
            <a:r>
              <a:rPr lang="en-US" sz="2400" dirty="0" err="1">
                <a:latin typeface="Calibri" panose="020F0502020204030204" pitchFamily="34" charset="0"/>
                <a:ea typeface="Calibri" panose="020F0502020204030204" pitchFamily="34" charset="0"/>
                <a:cs typeface="Times New Roman" panose="02020603050405020304" pitchFamily="18" charset="0"/>
              </a:rPr>
              <a:t>Записати</a:t>
            </a:r>
            <a:r>
              <a:rPr lang="en-US" sz="2400" dirty="0">
                <a:latin typeface="Calibri" panose="020F0502020204030204" pitchFamily="34" charset="0"/>
                <a:ea typeface="Calibri" panose="020F0502020204030204" pitchFamily="34" charset="0"/>
                <a:cs typeface="Times New Roman" panose="02020603050405020304" pitchFamily="18" charset="0"/>
              </a:rPr>
              <a:t> в </a:t>
            </a:r>
            <a:r>
              <a:rPr lang="en-US" sz="2400" dirty="0" err="1">
                <a:latin typeface="Calibri" panose="020F0502020204030204" pitchFamily="34" charset="0"/>
                <a:ea typeface="Calibri" panose="020F0502020204030204" pitchFamily="34" charset="0"/>
                <a:cs typeface="Times New Roman" panose="02020603050405020304" pitchFamily="18" charset="0"/>
              </a:rPr>
              <a:t>стрічку</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філософію</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Пайтона</a:t>
            </a:r>
            <a:r>
              <a:rPr lang="en-US" sz="2400" dirty="0">
                <a:latin typeface="Calibri" panose="020F0502020204030204" pitchFamily="34" charset="0"/>
                <a:ea typeface="Calibri" panose="020F0502020204030204" pitchFamily="34" charset="0"/>
                <a:cs typeface="Times New Roman" panose="02020603050405020304" pitchFamily="18" charset="0"/>
              </a:rPr>
              <a:t> </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en-US" sz="2400" dirty="0" err="1">
                <a:latin typeface="Calibri" panose="020F0502020204030204" pitchFamily="34" charset="0"/>
                <a:ea typeface="Calibri" panose="020F0502020204030204" pitchFamily="34" charset="0"/>
                <a:cs typeface="Times New Roman" panose="02020603050405020304" pitchFamily="18" charset="0"/>
              </a:rPr>
              <a:t>Знайти</a:t>
            </a:r>
            <a:r>
              <a:rPr lang="en-US" sz="2400" dirty="0">
                <a:latin typeface="Calibri" panose="020F0502020204030204" pitchFamily="34" charset="0"/>
                <a:ea typeface="Calibri" panose="020F0502020204030204" pitchFamily="34" charset="0"/>
                <a:cs typeface="Times New Roman" panose="02020603050405020304" pitchFamily="18" charset="0"/>
              </a:rPr>
              <a:t> в </a:t>
            </a:r>
            <a:r>
              <a:rPr lang="en-US" sz="2400" dirty="0" err="1">
                <a:latin typeface="Calibri" panose="020F0502020204030204" pitchFamily="34" charset="0"/>
                <a:ea typeface="Calibri" panose="020F0502020204030204" pitchFamily="34" charset="0"/>
                <a:cs typeface="Times New Roman" panose="02020603050405020304" pitchFamily="18" charset="0"/>
              </a:rPr>
              <a:t>заданій</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стрічці</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кількість</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входжень</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слів</a:t>
            </a:r>
            <a:r>
              <a:rPr lang="en-US" sz="2400" dirty="0">
                <a:latin typeface="Calibri" panose="020F0502020204030204" pitchFamily="34" charset="0"/>
                <a:ea typeface="Calibri" panose="020F0502020204030204" pitchFamily="34" charset="0"/>
                <a:cs typeface="Times New Roman" panose="02020603050405020304" pitchFamily="18" charset="0"/>
              </a:rPr>
              <a:t> (better, never, is)</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ru-RU" sz="2400" dirty="0" err="1">
                <a:latin typeface="Calibri" panose="020F0502020204030204" pitchFamily="34" charset="0"/>
                <a:ea typeface="Calibri" panose="020F0502020204030204" pitchFamily="34" charset="0"/>
                <a:cs typeface="Times New Roman" panose="02020603050405020304" pitchFamily="18" charset="0"/>
              </a:rPr>
              <a:t>Вивести</a:t>
            </a:r>
            <a:r>
              <a:rPr lang="ru-RU" sz="2400" dirty="0">
                <a:latin typeface="Calibri" panose="020F0502020204030204" pitchFamily="34" charset="0"/>
                <a:ea typeface="Calibri" panose="020F0502020204030204" pitchFamily="34" charset="0"/>
                <a:cs typeface="Times New Roman" panose="02020603050405020304" pitchFamily="18" charset="0"/>
              </a:rPr>
              <a:t> весь текст у </a:t>
            </a:r>
            <a:r>
              <a:rPr lang="ru-RU" sz="2400" dirty="0" err="1">
                <a:latin typeface="Calibri" panose="020F0502020204030204" pitchFamily="34" charset="0"/>
                <a:ea typeface="Calibri" panose="020F0502020204030204" pitchFamily="34" charset="0"/>
                <a:cs typeface="Times New Roman" panose="02020603050405020304" pitchFamily="18" charset="0"/>
              </a:rPr>
              <a:t>верхньому</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регістрі</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всі</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великі</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літери</a:t>
            </a:r>
            <a:r>
              <a:rPr lang="ru-RU" sz="2400" dirty="0">
                <a:latin typeface="Calibri" panose="020F0502020204030204" pitchFamily="34" charset="0"/>
                <a:ea typeface="Calibri" panose="020F0502020204030204" pitchFamily="34" charset="0"/>
                <a:cs typeface="Times New Roman" panose="02020603050405020304" pitchFamily="18" charset="0"/>
              </a:rPr>
              <a:t>)</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ru-RU" sz="2400" dirty="0" err="1">
                <a:latin typeface="Calibri" panose="020F0502020204030204" pitchFamily="34" charset="0"/>
                <a:ea typeface="Calibri" panose="020F0502020204030204" pitchFamily="34" charset="0"/>
                <a:cs typeface="Times New Roman" panose="02020603050405020304" pitchFamily="18" charset="0"/>
              </a:rPr>
              <a:t>Замінити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всі</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входження</a:t>
            </a:r>
            <a:r>
              <a:rPr lang="ru-RU" sz="2400" dirty="0">
                <a:latin typeface="Calibri" panose="020F0502020204030204" pitchFamily="34" charset="0"/>
                <a:ea typeface="Calibri" panose="020F0502020204030204" pitchFamily="34" charset="0"/>
                <a:cs typeface="Times New Roman" panose="02020603050405020304" pitchFamily="18" charset="0"/>
              </a:rPr>
              <a:t> символу </a:t>
            </a:r>
            <a:r>
              <a:rPr lang="en-US" sz="2400" dirty="0">
                <a:latin typeface="Calibri" panose="020F0502020204030204" pitchFamily="34" charset="0"/>
                <a:ea typeface="Calibri" panose="020F0502020204030204" pitchFamily="34" charset="0"/>
                <a:cs typeface="Times New Roman" panose="02020603050405020304" pitchFamily="18" charset="0"/>
              </a:rPr>
              <a:t>“</a:t>
            </a:r>
            <a:r>
              <a:rPr lang="uk-UA" sz="2400" dirty="0">
                <a:latin typeface="Calibri" panose="020F0502020204030204" pitchFamily="34" charset="0"/>
                <a:ea typeface="Calibri" panose="020F0502020204030204" pitchFamily="34" charset="0"/>
                <a:cs typeface="Times New Roman" panose="02020603050405020304" pitchFamily="18" charset="0"/>
              </a:rPr>
              <a:t>і</a:t>
            </a:r>
            <a:r>
              <a:rPr lang="en-US" sz="2400" dirty="0">
                <a:latin typeface="Calibri" panose="020F0502020204030204" pitchFamily="34" charset="0"/>
                <a:ea typeface="Calibri" panose="020F0502020204030204" pitchFamily="34" charset="0"/>
                <a:cs typeface="Times New Roman" panose="02020603050405020304" pitchFamily="18" charset="0"/>
              </a:rPr>
              <a:t>”</a:t>
            </a:r>
            <a:r>
              <a:rPr lang="ru-RU" sz="2400" dirty="0">
                <a:latin typeface="Calibri" panose="020F0502020204030204" pitchFamily="34" charset="0"/>
                <a:ea typeface="Calibri" panose="020F0502020204030204" pitchFamily="34" charset="0"/>
                <a:cs typeface="Times New Roman" panose="02020603050405020304" pitchFamily="18" charset="0"/>
              </a:rPr>
              <a:t> на </a:t>
            </a:r>
            <a:r>
              <a:rPr lang="en-US" sz="2400" dirty="0">
                <a:latin typeface="Calibri" panose="020F0502020204030204" pitchFamily="34" charset="0"/>
                <a:ea typeface="Calibri" panose="020F0502020204030204" pitchFamily="34" charset="0"/>
                <a:cs typeface="Times New Roman" panose="02020603050405020304" pitchFamily="18" charset="0"/>
              </a:rPr>
              <a:t>“</a:t>
            </a:r>
            <a:r>
              <a:rPr lang="ru-RU" sz="2400" dirty="0">
                <a:latin typeface="Calibri" panose="020F0502020204030204" pitchFamily="34" charset="0"/>
                <a:ea typeface="Calibri" panose="020F0502020204030204" pitchFamily="34" charset="0"/>
                <a:cs typeface="Times New Roman" panose="02020603050405020304" pitchFamily="18" charset="0"/>
              </a:rPr>
              <a:t>&amp;</a:t>
            </a:r>
            <a:r>
              <a:rPr lang="en-US" sz="2400" dirty="0">
                <a:latin typeface="Calibri" panose="020F0502020204030204" pitchFamily="34" charset="0"/>
                <a:ea typeface="Calibri" panose="020F0502020204030204" pitchFamily="34" charset="0"/>
                <a:cs typeface="Times New Roman" panose="02020603050405020304" pitchFamily="18" charset="0"/>
              </a:rPr>
              <a:t>”</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mj-lt"/>
              <a:buAutoNum type="arabicPeriod"/>
            </a:pPr>
            <a:r>
              <a:rPr lang="uk-UA" sz="2400" dirty="0">
                <a:latin typeface="Calibri" panose="020F0502020204030204" pitchFamily="34" charset="0"/>
                <a:ea typeface="Calibri" panose="020F0502020204030204" pitchFamily="34" charset="0"/>
                <a:cs typeface="Times New Roman" panose="02020603050405020304" pitchFamily="18" charset="0"/>
              </a:rPr>
              <a:t>За</a:t>
            </a:r>
            <a:r>
              <a:rPr lang="ru-RU" sz="2400" dirty="0">
                <a:latin typeface="Calibri" panose="020F0502020204030204" pitchFamily="34" charset="0"/>
                <a:ea typeface="Calibri" panose="020F0502020204030204" pitchFamily="34" charset="0"/>
                <a:cs typeface="Times New Roman" panose="02020603050405020304" pitchFamily="18" charset="0"/>
              </a:rPr>
              <a:t>дано </a:t>
            </a:r>
            <a:r>
              <a:rPr lang="ru-RU" sz="2400" dirty="0" err="1">
                <a:latin typeface="Calibri" panose="020F0502020204030204" pitchFamily="34" charset="0"/>
                <a:ea typeface="Calibri" panose="020F0502020204030204" pitchFamily="34" charset="0"/>
                <a:cs typeface="Times New Roman" panose="02020603050405020304" pitchFamily="18" charset="0"/>
              </a:rPr>
              <a:t>чотирицифрове</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натуральне</a:t>
            </a:r>
            <a:r>
              <a:rPr lang="ru-RU" sz="2400" dirty="0">
                <a:latin typeface="Calibri" panose="020F0502020204030204" pitchFamily="34" charset="0"/>
                <a:ea typeface="Calibri" panose="020F0502020204030204" pitchFamily="34" charset="0"/>
                <a:cs typeface="Times New Roman" panose="02020603050405020304" pitchFamily="18" charset="0"/>
              </a:rPr>
              <a:t> число. </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ru-RU" sz="2400" dirty="0" err="1">
                <a:latin typeface="Calibri" panose="020F0502020204030204" pitchFamily="34" charset="0"/>
                <a:ea typeface="Calibri" panose="020F0502020204030204" pitchFamily="34" charset="0"/>
                <a:cs typeface="Times New Roman" panose="02020603050405020304" pitchFamily="18" charset="0"/>
              </a:rPr>
              <a:t>Знайти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добуток</a:t>
            </a:r>
            <a:r>
              <a:rPr lang="ru-RU" sz="2400" dirty="0">
                <a:latin typeface="Calibri" panose="020F0502020204030204" pitchFamily="34" charset="0"/>
                <a:ea typeface="Calibri" panose="020F0502020204030204" pitchFamily="34" charset="0"/>
                <a:cs typeface="Times New Roman" panose="02020603050405020304" pitchFamily="18" charset="0"/>
              </a:rPr>
              <a:t> цифр </a:t>
            </a:r>
            <a:r>
              <a:rPr lang="ru-RU" sz="2400" dirty="0" err="1">
                <a:latin typeface="Calibri" panose="020F0502020204030204" pitchFamily="34" charset="0"/>
                <a:ea typeface="Calibri" panose="020F0502020204030204" pitchFamily="34" charset="0"/>
                <a:cs typeface="Times New Roman" panose="02020603050405020304" pitchFamily="18" charset="0"/>
              </a:rPr>
              <a:t>цього</a:t>
            </a:r>
            <a:r>
              <a:rPr lang="ru-RU" sz="2400" dirty="0">
                <a:latin typeface="Calibri" panose="020F0502020204030204" pitchFamily="34" charset="0"/>
                <a:ea typeface="Calibri" panose="020F0502020204030204" pitchFamily="34" charset="0"/>
                <a:cs typeface="Times New Roman" panose="02020603050405020304" pitchFamily="18" charset="0"/>
              </a:rPr>
              <a:t> числа.</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ru-RU" sz="2400" dirty="0" err="1">
                <a:latin typeface="Calibri" panose="020F0502020204030204" pitchFamily="34" charset="0"/>
                <a:ea typeface="Calibri" panose="020F0502020204030204" pitchFamily="34" charset="0"/>
                <a:cs typeface="Times New Roman" panose="02020603050405020304" pitchFamily="18" charset="0"/>
              </a:rPr>
              <a:t>Записати</a:t>
            </a:r>
            <a:r>
              <a:rPr lang="ru-RU" sz="2400" dirty="0">
                <a:latin typeface="Calibri" panose="020F0502020204030204" pitchFamily="34" charset="0"/>
                <a:ea typeface="Calibri" panose="020F0502020204030204" pitchFamily="34" charset="0"/>
                <a:cs typeface="Times New Roman" panose="02020603050405020304" pitchFamily="18" charset="0"/>
              </a:rPr>
              <a:t> число в реверсному порядку.</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ru-RU" sz="2400" dirty="0" err="1">
                <a:latin typeface="Calibri" panose="020F0502020204030204" pitchFamily="34" charset="0"/>
                <a:ea typeface="Calibri" panose="020F0502020204030204" pitchFamily="34" charset="0"/>
                <a:cs typeface="Times New Roman" panose="02020603050405020304" pitchFamily="18" charset="0"/>
              </a:rPr>
              <a:t>Посортувати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цифри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що</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входять</a:t>
            </a:r>
            <a:r>
              <a:rPr lang="ru-RU" sz="2400" dirty="0">
                <a:latin typeface="Calibri" panose="020F0502020204030204" pitchFamily="34" charset="0"/>
                <a:ea typeface="Calibri" panose="020F0502020204030204" pitchFamily="34" charset="0"/>
                <a:cs typeface="Times New Roman" panose="02020603050405020304" pitchFamily="18" charset="0"/>
              </a:rPr>
              <a:t> в </a:t>
            </a:r>
            <a:r>
              <a:rPr lang="ru-RU" sz="2400" dirty="0" err="1">
                <a:latin typeface="Calibri" panose="020F0502020204030204" pitchFamily="34" charset="0"/>
                <a:ea typeface="Calibri" panose="020F0502020204030204" pitchFamily="34" charset="0"/>
                <a:cs typeface="Times New Roman" panose="02020603050405020304" pitchFamily="18" charset="0"/>
              </a:rPr>
              <a:t>дане</a:t>
            </a:r>
            <a:r>
              <a:rPr lang="ru-RU" sz="2400" dirty="0">
                <a:latin typeface="Calibri" panose="020F0502020204030204" pitchFamily="34" charset="0"/>
                <a:ea typeface="Calibri" panose="020F0502020204030204" pitchFamily="34" charset="0"/>
                <a:cs typeface="Times New Roman" panose="02020603050405020304" pitchFamily="18" charset="0"/>
              </a:rPr>
              <a:t> число</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ru-RU" sz="2400" dirty="0" err="1">
                <a:latin typeface="Calibri" panose="020F0502020204030204" pitchFamily="34" charset="0"/>
                <a:ea typeface="Calibri" panose="020F0502020204030204" pitchFamily="34" charset="0"/>
                <a:cs typeface="Times New Roman" panose="02020603050405020304" pitchFamily="18" charset="0"/>
              </a:rPr>
              <a:t>Поміняти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між</a:t>
            </a:r>
            <a:r>
              <a:rPr lang="ru-RU" sz="2400" dirty="0">
                <a:latin typeface="Calibri" panose="020F0502020204030204" pitchFamily="34" charset="0"/>
                <a:ea typeface="Calibri" panose="020F0502020204030204" pitchFamily="34" charset="0"/>
                <a:cs typeface="Times New Roman" panose="02020603050405020304" pitchFamily="18" charset="0"/>
              </a:rPr>
              <a:t> собою </a:t>
            </a:r>
            <a:r>
              <a:rPr lang="ru-RU" sz="2400" dirty="0" err="1">
                <a:latin typeface="Calibri" panose="020F0502020204030204" pitchFamily="34" charset="0"/>
                <a:ea typeface="Calibri" panose="020F0502020204030204" pitchFamily="34" charset="0"/>
                <a:cs typeface="Times New Roman" panose="02020603050405020304" pitchFamily="18" charset="0"/>
              </a:rPr>
              <a:t>значення</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двох</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змінних</a:t>
            </a:r>
            <a:r>
              <a:rPr lang="ru-RU" sz="2400" dirty="0">
                <a:latin typeface="Calibri" panose="020F0502020204030204" pitchFamily="34" charset="0"/>
                <a:ea typeface="Calibri" panose="020F0502020204030204" pitchFamily="34" charset="0"/>
                <a:cs typeface="Times New Roman" panose="02020603050405020304" pitchFamily="18" charset="0"/>
              </a:rPr>
              <a:t>, не </a:t>
            </a:r>
            <a:r>
              <a:rPr lang="ru-RU" sz="2400" dirty="0" err="1">
                <a:latin typeface="Calibri" panose="020F0502020204030204" pitchFamily="34" charset="0"/>
                <a:ea typeface="Calibri" panose="020F0502020204030204" pitchFamily="34" charset="0"/>
                <a:cs typeface="Times New Roman" panose="02020603050405020304" pitchFamily="18" charset="0"/>
              </a:rPr>
              <a:t>використовуючи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третьої</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змінної</a:t>
            </a:r>
            <a:r>
              <a:rPr lang="ru-RU" sz="2400" dirty="0">
                <a:latin typeface="Calibri" panose="020F0502020204030204" pitchFamily="34" charset="0"/>
                <a:ea typeface="Calibri" panose="020F0502020204030204" pitchFamily="34" charset="0"/>
                <a:cs typeface="Times New Roman" panose="02020603050405020304" pitchFamily="18" charset="0"/>
              </a:rPr>
              <a:t>.</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endParaRPr lang="uk-UA" dirty="0"/>
          </a:p>
        </p:txBody>
      </p:sp>
    </p:spTree>
    <p:extLst>
      <p:ext uri="{BB962C8B-B14F-4D97-AF65-F5344CB8AC3E}">
        <p14:creationId xmlns:p14="http://schemas.microsoft.com/office/powerpoint/2010/main" val="36554102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408716" y="617406"/>
            <a:ext cx="11355761" cy="525970"/>
          </a:xfrm>
        </p:spPr>
        <p:txBody>
          <a:bodyPr/>
          <a:lstStyle/>
          <a:p>
            <a:r>
              <a:rPr lang="en-US" b="1" dirty="0"/>
              <a:t>More questions ?</a:t>
            </a:r>
            <a:endParaRPr lang="uk-UA" dirty="0"/>
          </a:p>
        </p:txBody>
      </p:sp>
      <p:pic>
        <p:nvPicPr>
          <p:cNvPr id="2050" name="Picture 2" descr="Ð ÐµÐ·ÑÐ»ÑÑÐ°Ñ Ð¿Ð¾ÑÑÐºÑ Ð·Ð¾Ð±ÑÐ°Ð¶ÐµÐ½Ñ Ð·Ð° Ð·Ð°Ð¿Ð¸ÑÐ¾Ð¼ &quot;more quastions&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7597" y="1723260"/>
            <a:ext cx="5977998" cy="44834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4886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569F4D-0F18-4FF8-828A-0C3F2891AFAB}"/>
              </a:ext>
            </a:extLst>
          </p:cNvPr>
          <p:cNvSpPr>
            <a:spLocks noGrp="1"/>
          </p:cNvSpPr>
          <p:nvPr>
            <p:ph type="title"/>
          </p:nvPr>
        </p:nvSpPr>
        <p:spPr/>
        <p:txBody>
          <a:bodyPr/>
          <a:lstStyle/>
          <a:p>
            <a:r>
              <a:rPr lang="en-US" dirty="0"/>
              <a:t>THANK YOU  FOR</a:t>
            </a:r>
            <a:br>
              <a:rPr lang="en-US" dirty="0"/>
            </a:br>
            <a:r>
              <a:rPr lang="en-US" dirty="0"/>
              <a:t>ATTENTION</a:t>
            </a:r>
          </a:p>
        </p:txBody>
      </p:sp>
    </p:spTree>
    <p:extLst>
      <p:ext uri="{BB962C8B-B14F-4D97-AF65-F5344CB8AC3E}">
        <p14:creationId xmlns:p14="http://schemas.microsoft.com/office/powerpoint/2010/main" val="316648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half" idx="2"/>
          </p:nvPr>
        </p:nvSpPr>
        <p:spPr>
          <a:xfrm>
            <a:off x="415435" y="869748"/>
            <a:ext cx="11383630" cy="463293"/>
          </a:xfrm>
        </p:spPr>
        <p:txBody>
          <a:bodyPr>
            <a:noAutofit/>
          </a:bodyPr>
          <a:lstStyle/>
          <a:p>
            <a:pPr marL="342900" indent="-342900">
              <a:buFont typeface="Arial" panose="020B0604020202020204" pitchFamily="34" charset="0"/>
              <a:buChar char="•"/>
            </a:pPr>
            <a:r>
              <a:rPr lang="en-US" sz="1400" dirty="0"/>
              <a:t>Python is a dynamically typed language.</a:t>
            </a:r>
          </a:p>
          <a:p>
            <a:pPr marL="342900" indent="-342900">
              <a:buFont typeface="Arial" panose="020B0604020202020204" pitchFamily="34" charset="0"/>
              <a:buChar char="•"/>
            </a:pPr>
            <a:r>
              <a:rPr lang="en-US" sz="1400" dirty="0"/>
              <a:t>Identifiers in python are case-sensitive.</a:t>
            </a:r>
          </a:p>
          <a:p>
            <a:pPr marL="342900" indent="-342900">
              <a:buFont typeface="Arial" panose="020B0604020202020204" pitchFamily="34" charset="0"/>
              <a:buChar char="•"/>
            </a:pPr>
            <a:r>
              <a:rPr lang="en-US" sz="1400" dirty="0"/>
              <a:t>Identifiers can be a combination of letters in lowercase (a to z) or uppercase (A to Z) or digits (0 to 9) or an underscore (_). Names like myClass, var_1 and print_this_to_screen, all are valid example.</a:t>
            </a:r>
          </a:p>
          <a:p>
            <a:pPr marL="342900" indent="-342900">
              <a:buFont typeface="Arial" panose="020B0604020202020204" pitchFamily="34" charset="0"/>
              <a:buChar char="•"/>
            </a:pPr>
            <a:r>
              <a:rPr lang="en-US" sz="1400" dirty="0"/>
              <a:t>It is important to understand that variables in Python are really just references to objects in memory.</a:t>
            </a:r>
          </a:p>
          <a:p>
            <a:pPr marL="342900" indent="-342900">
              <a:buFont typeface="Arial" panose="020B0604020202020204" pitchFamily="34" charset="0"/>
              <a:buChar char="•"/>
            </a:pPr>
            <a:r>
              <a:rPr lang="en-US" sz="1400" dirty="0"/>
              <a:t>In general, data types in Python can be distinguished based on whether objects of the type are mutable or immutable. The content of objects of immutable types cannot be changed after they are created.</a:t>
            </a:r>
          </a:p>
          <a:p>
            <a:pPr marL="342900" indent="-342900">
              <a:buFont typeface="Arial" panose="020B0604020202020204" pitchFamily="34" charset="0"/>
              <a:buChar char="•"/>
            </a:pPr>
            <a:endParaRPr lang="en-US" sz="1400" dirty="0"/>
          </a:p>
          <a:p>
            <a:pPr marL="342900" indent="-342900">
              <a:buFont typeface="Arial" panose="020B0604020202020204" pitchFamily="34" charset="0"/>
              <a:buChar char="•"/>
            </a:pPr>
            <a:endParaRPr lang="en-US" sz="1400" dirty="0"/>
          </a:p>
        </p:txBody>
      </p:sp>
      <p:pic>
        <p:nvPicPr>
          <p:cNvPr id="7" name="Picture Placeholder 6"/>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515595" y="2809864"/>
            <a:ext cx="6268325" cy="2934109"/>
          </a:xfrm>
        </p:spPr>
      </p:pic>
      <p:sp>
        <p:nvSpPr>
          <p:cNvPr id="4" name="Title 3"/>
          <p:cNvSpPr>
            <a:spLocks noGrp="1"/>
          </p:cNvSpPr>
          <p:nvPr>
            <p:ph type="title"/>
          </p:nvPr>
        </p:nvSpPr>
        <p:spPr/>
        <p:txBody>
          <a:bodyPr/>
          <a:lstStyle/>
          <a:p>
            <a:r>
              <a:rPr lang="en-US" dirty="0"/>
              <a:t>Data Type</a:t>
            </a:r>
            <a:endParaRPr lang="uk-UA" dirty="0"/>
          </a:p>
        </p:txBody>
      </p:sp>
      <p:sp>
        <p:nvSpPr>
          <p:cNvPr id="2" name="Rectangle 1"/>
          <p:cNvSpPr/>
          <p:nvPr/>
        </p:nvSpPr>
        <p:spPr>
          <a:xfrm>
            <a:off x="6783920" y="3245512"/>
            <a:ext cx="5283388" cy="2585323"/>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bool = true </a:t>
            </a:r>
          </a:p>
          <a:p>
            <a:r>
              <a:rPr lang="en-US" dirty="0"/>
              <a:t>int =12</a:t>
            </a:r>
          </a:p>
          <a:p>
            <a:r>
              <a:rPr lang="en-US" dirty="0"/>
              <a:t>float = 12.5</a:t>
            </a:r>
          </a:p>
          <a:p>
            <a:r>
              <a:rPr lang="en-US" dirty="0"/>
              <a:t>list = [ 'abcd', 786 , 2.23, 'john', 70.2 ]</a:t>
            </a:r>
          </a:p>
          <a:p>
            <a:r>
              <a:rPr lang="en-US" dirty="0"/>
              <a:t>tuple = ( 'abcd', 786 , 2.23, 'john', 70.2 )</a:t>
            </a:r>
          </a:p>
          <a:p>
            <a:r>
              <a:rPr lang="en-US" dirty="0"/>
              <a:t>str = “My name is …”</a:t>
            </a:r>
          </a:p>
          <a:p>
            <a:r>
              <a:rPr lang="en-US" dirty="0"/>
              <a:t>set = set('qwerty') =&gt; </a:t>
            </a:r>
            <a:r>
              <a:rPr lang="da-DK" dirty="0"/>
              <a:t>set(['e', 'q', 'r', 't', 'w', 'y'])</a:t>
            </a:r>
            <a:br>
              <a:rPr lang="en-US" dirty="0"/>
            </a:br>
            <a:r>
              <a:rPr lang="en-US" dirty="0"/>
              <a:t>frozenset = frozenset('qwerty')</a:t>
            </a:r>
            <a:br>
              <a:rPr lang="en-US" dirty="0"/>
            </a:br>
            <a:r>
              <a:rPr lang="en-US" dirty="0"/>
              <a:t>dict = {'name': 'john',‘id':6734, ‘role': ‘admin'}</a:t>
            </a:r>
          </a:p>
        </p:txBody>
      </p:sp>
      <p:pic>
        <p:nvPicPr>
          <p:cNvPr id="6" name="Picture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7995" y="2962264"/>
            <a:ext cx="6268325" cy="2934109"/>
          </a:xfrm>
        </p:spPr>
      </p:pic>
      <p:pic>
        <p:nvPicPr>
          <p:cNvPr id="8" name="Picture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395" y="3114664"/>
            <a:ext cx="6268325" cy="2934109"/>
          </a:xfrm>
        </p:spPr>
      </p:pic>
      <p:pic>
        <p:nvPicPr>
          <p:cNvPr id="9" name="Picture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512" y="2886064"/>
            <a:ext cx="6268325" cy="2934109"/>
          </a:xfrm>
          <a:prstGeom prst="rect">
            <a:avLst/>
          </a:prstGeom>
        </p:spPr>
      </p:pic>
    </p:spTree>
    <p:extLst>
      <p:ext uri="{BB962C8B-B14F-4D97-AF65-F5344CB8AC3E}">
        <p14:creationId xmlns:p14="http://schemas.microsoft.com/office/powerpoint/2010/main" val="1094442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a:xfrm>
            <a:off x="374390" y="998483"/>
            <a:ext cx="11443218" cy="1629104"/>
          </a:xfrm>
        </p:spPr>
        <p:txBody>
          <a:bodyPr/>
          <a:lstStyle/>
          <a:p>
            <a:r>
              <a:rPr lang="en-US" dirty="0"/>
              <a:t>The value of the variable changes, but it changes by changing what the variable refers to. A mutable type can change that way, and it can also change "in place".</a:t>
            </a:r>
          </a:p>
          <a:p>
            <a:endParaRPr lang="en-US" dirty="0"/>
          </a:p>
          <a:p>
            <a:r>
              <a:rPr lang="en-US" dirty="0"/>
              <a:t>Here is the difference:</a:t>
            </a:r>
            <a:endParaRPr lang="uk-UA" dirty="0"/>
          </a:p>
        </p:txBody>
      </p:sp>
      <p:sp>
        <p:nvSpPr>
          <p:cNvPr id="4" name="Title 3"/>
          <p:cNvSpPr>
            <a:spLocks noGrp="1"/>
          </p:cNvSpPr>
          <p:nvPr>
            <p:ph type="title"/>
          </p:nvPr>
        </p:nvSpPr>
        <p:spPr>
          <a:xfrm>
            <a:off x="415434" y="343777"/>
            <a:ext cx="5680565" cy="581133"/>
          </a:xfrm>
        </p:spPr>
        <p:txBody>
          <a:bodyPr/>
          <a:lstStyle/>
          <a:p>
            <a:r>
              <a:rPr lang="en-US" dirty="0"/>
              <a:t>Immutable vs Mutable</a:t>
            </a:r>
            <a:endParaRPr lang="uk-UA" dirty="0"/>
          </a:p>
        </p:txBody>
      </p:sp>
      <p:sp>
        <p:nvSpPr>
          <p:cNvPr id="5" name="Rectangle 4"/>
          <p:cNvSpPr/>
          <p:nvPr/>
        </p:nvSpPr>
        <p:spPr>
          <a:xfrm>
            <a:off x="662152" y="2627587"/>
            <a:ext cx="5034455" cy="3139321"/>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solidFill>
                  <a:schemeClr val="tx1"/>
                </a:solidFill>
              </a:rPr>
              <a:t>x = something         # immutable type</a:t>
            </a:r>
          </a:p>
          <a:p>
            <a:r>
              <a:rPr lang="en-US" dirty="0">
                <a:solidFill>
                  <a:schemeClr val="tx1"/>
                </a:solidFill>
              </a:rPr>
              <a:t>y = x</a:t>
            </a:r>
          </a:p>
          <a:p>
            <a:r>
              <a:rPr lang="en-US" dirty="0">
                <a:solidFill>
                  <a:schemeClr val="tx1"/>
                </a:solidFill>
              </a:rPr>
              <a:t>print (x)</a:t>
            </a:r>
          </a:p>
          <a:p>
            <a:r>
              <a:rPr lang="en-US" dirty="0">
                <a:solidFill>
                  <a:schemeClr val="tx1"/>
                </a:solidFill>
              </a:rPr>
              <a:t># some statement that operates on y</a:t>
            </a:r>
          </a:p>
          <a:p>
            <a:r>
              <a:rPr lang="en-US" dirty="0">
                <a:solidFill>
                  <a:schemeClr val="tx1"/>
                </a:solidFill>
              </a:rPr>
              <a:t>print (x)                 # prints the same thing</a:t>
            </a:r>
          </a:p>
          <a:p>
            <a:endParaRPr lang="en-US" dirty="0">
              <a:solidFill>
                <a:schemeClr val="tx1"/>
              </a:solidFill>
            </a:endParaRPr>
          </a:p>
          <a:p>
            <a:r>
              <a:rPr lang="en-US" dirty="0">
                <a:solidFill>
                  <a:schemeClr val="tx1"/>
                </a:solidFill>
              </a:rPr>
              <a:t>x = something        # mutable type</a:t>
            </a:r>
          </a:p>
          <a:p>
            <a:r>
              <a:rPr lang="en-US" dirty="0">
                <a:solidFill>
                  <a:schemeClr val="tx1"/>
                </a:solidFill>
              </a:rPr>
              <a:t>y = x</a:t>
            </a:r>
          </a:p>
          <a:p>
            <a:r>
              <a:rPr lang="en-US" dirty="0">
                <a:solidFill>
                  <a:schemeClr val="tx1"/>
                </a:solidFill>
              </a:rPr>
              <a:t>print (x)</a:t>
            </a:r>
          </a:p>
          <a:p>
            <a:r>
              <a:rPr lang="en-US" dirty="0">
                <a:solidFill>
                  <a:schemeClr val="tx1"/>
                </a:solidFill>
              </a:rPr>
              <a:t># some statement that operates on y</a:t>
            </a:r>
          </a:p>
          <a:p>
            <a:r>
              <a:rPr lang="en-US" dirty="0">
                <a:solidFill>
                  <a:schemeClr val="tx1"/>
                </a:solidFill>
              </a:rPr>
              <a:t>print (x)        # might print something different</a:t>
            </a:r>
            <a:endParaRPr lang="uk-UA" dirty="0">
              <a:solidFill>
                <a:schemeClr val="tx1"/>
              </a:solidFill>
            </a:endParaRPr>
          </a:p>
        </p:txBody>
      </p:sp>
      <p:sp>
        <p:nvSpPr>
          <p:cNvPr id="6" name="Rectangle 5"/>
          <p:cNvSpPr/>
          <p:nvPr/>
        </p:nvSpPr>
        <p:spPr>
          <a:xfrm>
            <a:off x="6096000" y="2627587"/>
            <a:ext cx="5591503" cy="3139321"/>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s-ES" dirty="0"/>
              <a:t>x = '</a:t>
            </a:r>
            <a:r>
              <a:rPr lang="es-ES" dirty="0" err="1"/>
              <a:t>foo</a:t>
            </a:r>
            <a:r>
              <a:rPr lang="es-ES" dirty="0"/>
              <a:t>'</a:t>
            </a:r>
          </a:p>
          <a:p>
            <a:r>
              <a:rPr lang="es-ES" dirty="0"/>
              <a:t>y = x</a:t>
            </a:r>
          </a:p>
          <a:p>
            <a:r>
              <a:rPr lang="es-ES" dirty="0"/>
              <a:t>print (x)           # foo</a:t>
            </a:r>
          </a:p>
          <a:p>
            <a:r>
              <a:rPr lang="es-ES" dirty="0"/>
              <a:t>y += 'bar'</a:t>
            </a:r>
          </a:p>
          <a:p>
            <a:r>
              <a:rPr lang="es-ES" dirty="0"/>
              <a:t>print (x)           # foo</a:t>
            </a:r>
          </a:p>
          <a:p>
            <a:endParaRPr lang="es-ES" dirty="0"/>
          </a:p>
          <a:p>
            <a:r>
              <a:rPr lang="es-ES" dirty="0"/>
              <a:t>x = [1, 2, 3]</a:t>
            </a:r>
          </a:p>
          <a:p>
            <a:r>
              <a:rPr lang="es-ES" dirty="0"/>
              <a:t>y = x</a:t>
            </a:r>
          </a:p>
          <a:p>
            <a:r>
              <a:rPr lang="es-ES" dirty="0"/>
              <a:t>print (x)             # [1, 2, 3]</a:t>
            </a:r>
          </a:p>
          <a:p>
            <a:r>
              <a:rPr lang="es-ES" dirty="0"/>
              <a:t>y += [3, 2, 1]</a:t>
            </a:r>
          </a:p>
          <a:p>
            <a:r>
              <a:rPr lang="es-ES" dirty="0"/>
              <a:t>print (x)             # [1, 2, 3, 3, 2, 1]</a:t>
            </a:r>
            <a:endParaRPr lang="uk-UA" dirty="0"/>
          </a:p>
        </p:txBody>
      </p:sp>
    </p:spTree>
    <p:extLst>
      <p:ext uri="{BB962C8B-B14F-4D97-AF65-F5344CB8AC3E}">
        <p14:creationId xmlns:p14="http://schemas.microsoft.com/office/powerpoint/2010/main" val="36849562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a:xfrm>
            <a:off x="415434" y="1023464"/>
            <a:ext cx="11240537" cy="458495"/>
          </a:xfrm>
        </p:spPr>
        <p:txBody>
          <a:bodyPr/>
          <a:lstStyle/>
          <a:p>
            <a:r>
              <a:rPr lang="en-US" dirty="0"/>
              <a:t>One trick to quickly test if a type is mutable or not, is to use id() built-in function.</a:t>
            </a:r>
            <a:endParaRPr lang="uk-UA" dirty="0"/>
          </a:p>
        </p:txBody>
      </p:sp>
      <p:sp>
        <p:nvSpPr>
          <p:cNvPr id="4" name="Title 3"/>
          <p:cNvSpPr>
            <a:spLocks noGrp="1"/>
          </p:cNvSpPr>
          <p:nvPr>
            <p:ph type="title"/>
          </p:nvPr>
        </p:nvSpPr>
        <p:spPr/>
        <p:txBody>
          <a:bodyPr/>
          <a:lstStyle/>
          <a:p>
            <a:r>
              <a:rPr lang="en-US" dirty="0"/>
              <a:t>And ….</a:t>
            </a:r>
            <a:endParaRPr lang="uk-UA" dirty="0"/>
          </a:p>
        </p:txBody>
      </p:sp>
      <p:sp>
        <p:nvSpPr>
          <p:cNvPr id="5" name="Rectangle 4"/>
          <p:cNvSpPr/>
          <p:nvPr/>
        </p:nvSpPr>
        <p:spPr>
          <a:xfrm>
            <a:off x="415434" y="1909520"/>
            <a:ext cx="2840842" cy="369332"/>
          </a:xfrm>
          <a:prstGeom prst="rect">
            <a:avLst/>
          </a:prstGeom>
        </p:spPr>
        <p:txBody>
          <a:bodyPr wrap="none">
            <a:spAutoFit/>
          </a:bodyPr>
          <a:lstStyle/>
          <a:p>
            <a:r>
              <a:rPr lang="en-US" dirty="0"/>
              <a:t>Example, using on integer</a:t>
            </a:r>
            <a:endParaRPr lang="uk-UA" dirty="0"/>
          </a:p>
        </p:txBody>
      </p:sp>
      <p:sp>
        <p:nvSpPr>
          <p:cNvPr id="6" name="Rectangle 5"/>
          <p:cNvSpPr/>
          <p:nvPr/>
        </p:nvSpPr>
        <p:spPr>
          <a:xfrm>
            <a:off x="5265683" y="1937688"/>
            <a:ext cx="2483629" cy="369332"/>
          </a:xfrm>
          <a:prstGeom prst="rect">
            <a:avLst/>
          </a:prstGeom>
        </p:spPr>
        <p:txBody>
          <a:bodyPr wrap="none">
            <a:spAutoFit/>
          </a:bodyPr>
          <a:lstStyle/>
          <a:p>
            <a:r>
              <a:rPr lang="en-US" dirty="0"/>
              <a:t>Example, using on list</a:t>
            </a:r>
            <a:endParaRPr lang="uk-UA" dirty="0"/>
          </a:p>
        </p:txBody>
      </p:sp>
      <p:sp>
        <p:nvSpPr>
          <p:cNvPr id="7" name="Rectangle 6"/>
          <p:cNvSpPr/>
          <p:nvPr/>
        </p:nvSpPr>
        <p:spPr>
          <a:xfrm>
            <a:off x="415434" y="2704520"/>
            <a:ext cx="3736152" cy="2308324"/>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&gt;&gt;&gt; i = 1</a:t>
            </a:r>
          </a:p>
          <a:p>
            <a:r>
              <a:rPr lang="en-US" dirty="0"/>
              <a:t>&gt;&gt;&gt; id(i)</a:t>
            </a:r>
          </a:p>
          <a:p>
            <a:r>
              <a:rPr lang="en-US" dirty="0"/>
              <a:t>***704</a:t>
            </a:r>
          </a:p>
          <a:p>
            <a:r>
              <a:rPr lang="en-US" dirty="0"/>
              <a:t>&gt;&gt;&gt; i += 1</a:t>
            </a:r>
          </a:p>
          <a:p>
            <a:r>
              <a:rPr lang="en-US" dirty="0"/>
              <a:t>&gt;&gt;&gt; i</a:t>
            </a:r>
          </a:p>
          <a:p>
            <a:r>
              <a:rPr lang="en-US" dirty="0"/>
              <a:t>2</a:t>
            </a:r>
          </a:p>
          <a:p>
            <a:r>
              <a:rPr lang="en-US" dirty="0"/>
              <a:t>&gt;&gt;&gt; id(i)</a:t>
            </a:r>
          </a:p>
          <a:p>
            <a:r>
              <a:rPr lang="en-US" dirty="0"/>
              <a:t>***736 (different from ***704)</a:t>
            </a:r>
            <a:endParaRPr lang="uk-UA" dirty="0"/>
          </a:p>
        </p:txBody>
      </p:sp>
      <p:sp>
        <p:nvSpPr>
          <p:cNvPr id="8" name="Rectangle 7"/>
          <p:cNvSpPr/>
          <p:nvPr/>
        </p:nvSpPr>
        <p:spPr>
          <a:xfrm>
            <a:off x="5265683" y="2704520"/>
            <a:ext cx="4256689" cy="2308324"/>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&gt;&gt;&gt; a = [1]</a:t>
            </a:r>
          </a:p>
          <a:p>
            <a:r>
              <a:rPr lang="en-US" dirty="0"/>
              <a:t>&gt;&gt;&gt; id(a)</a:t>
            </a:r>
          </a:p>
          <a:p>
            <a:r>
              <a:rPr lang="en-US" dirty="0"/>
              <a:t>***416</a:t>
            </a:r>
          </a:p>
          <a:p>
            <a:r>
              <a:rPr lang="en-US" dirty="0"/>
              <a:t>&gt;&gt;&gt; a.append(2)</a:t>
            </a:r>
          </a:p>
          <a:p>
            <a:r>
              <a:rPr lang="en-US" dirty="0"/>
              <a:t>&gt;&gt;&gt; a</a:t>
            </a:r>
          </a:p>
          <a:p>
            <a:r>
              <a:rPr lang="en-US" dirty="0"/>
              <a:t>[1, 2]</a:t>
            </a:r>
          </a:p>
          <a:p>
            <a:r>
              <a:rPr lang="en-US" dirty="0"/>
              <a:t>&gt;&gt;&gt; id(a)</a:t>
            </a:r>
          </a:p>
          <a:p>
            <a:r>
              <a:rPr lang="en-US" dirty="0"/>
              <a:t>***416 (same with the above id)</a:t>
            </a:r>
            <a:endParaRPr lang="uk-UA" dirty="0"/>
          </a:p>
        </p:txBody>
      </p:sp>
    </p:spTree>
    <p:extLst>
      <p:ext uri="{BB962C8B-B14F-4D97-AF65-F5344CB8AC3E}">
        <p14:creationId xmlns:p14="http://schemas.microsoft.com/office/powerpoint/2010/main" val="65204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And ….</a:t>
            </a:r>
            <a:endParaRPr lang="uk-UA" dirty="0"/>
          </a:p>
        </p:txBody>
      </p:sp>
      <p:sp>
        <p:nvSpPr>
          <p:cNvPr id="7" name="Rectangle 6"/>
          <p:cNvSpPr/>
          <p:nvPr/>
        </p:nvSpPr>
        <p:spPr>
          <a:xfrm>
            <a:off x="888399" y="1219354"/>
            <a:ext cx="3736152" cy="4524315"/>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&gt;&gt;&gt; a=list(range(10))</a:t>
            </a:r>
          </a:p>
          <a:p>
            <a:r>
              <a:rPr lang="en-US" dirty="0"/>
              <a:t>&gt;&gt;&gt; print(a)</a:t>
            </a:r>
          </a:p>
          <a:p>
            <a:r>
              <a:rPr lang="en-US" dirty="0"/>
              <a:t>[0, 1, 2, 3, 4, 5, 6, 7, 8, 9]</a:t>
            </a:r>
          </a:p>
          <a:p>
            <a:r>
              <a:rPr lang="en-US" dirty="0"/>
              <a:t>&gt;&gt;&gt; b=a</a:t>
            </a:r>
          </a:p>
          <a:p>
            <a:r>
              <a:rPr lang="en-US" dirty="0"/>
              <a:t>&gt;&gt;&gt; print(b)</a:t>
            </a:r>
          </a:p>
          <a:p>
            <a:r>
              <a:rPr lang="en-US" dirty="0"/>
              <a:t>[0, 1, 2, 3, 4, 5, 6, 7, 8, 9]</a:t>
            </a:r>
          </a:p>
          <a:p>
            <a:r>
              <a:rPr lang="en-US" dirty="0"/>
              <a:t>&gt;&gt;&gt; print(id(a),id(b))</a:t>
            </a:r>
          </a:p>
          <a:p>
            <a:r>
              <a:rPr lang="en-US" dirty="0"/>
              <a:t>25309056 25309056</a:t>
            </a:r>
          </a:p>
          <a:p>
            <a:r>
              <a:rPr lang="en-US" dirty="0"/>
              <a:t>&gt;&gt;&gt;a.append(10)</a:t>
            </a:r>
          </a:p>
          <a:p>
            <a:r>
              <a:rPr lang="en-US" dirty="0"/>
              <a:t>&gt;&gt;&gt; print(a)</a:t>
            </a:r>
          </a:p>
          <a:p>
            <a:r>
              <a:rPr lang="en-US" dirty="0"/>
              <a:t>[0, 1, 2, 3, 4, 5, 6, 7, 8, 9, 10]</a:t>
            </a:r>
          </a:p>
          <a:p>
            <a:r>
              <a:rPr lang="en-US" dirty="0"/>
              <a:t>&gt;&gt;&gt; print(b)</a:t>
            </a:r>
          </a:p>
          <a:p>
            <a:r>
              <a:rPr lang="en-US" dirty="0"/>
              <a:t>[0, 1, 2, 3, 4, 5, 6, 7, 8, 9, 10]</a:t>
            </a:r>
          </a:p>
          <a:p>
            <a:r>
              <a:rPr lang="en-US" dirty="0"/>
              <a:t>&gt;&gt;&gt; print(id(a),id(b))</a:t>
            </a:r>
          </a:p>
          <a:p>
            <a:r>
              <a:rPr lang="en-US" dirty="0"/>
              <a:t>25309056 25309056</a:t>
            </a:r>
          </a:p>
          <a:p>
            <a:r>
              <a:rPr lang="en-US" dirty="0"/>
              <a:t>&gt;&gt;&gt;</a:t>
            </a:r>
          </a:p>
        </p:txBody>
      </p:sp>
      <p:sp>
        <p:nvSpPr>
          <p:cNvPr id="8" name="Rectangle 7"/>
          <p:cNvSpPr/>
          <p:nvPr/>
        </p:nvSpPr>
        <p:spPr>
          <a:xfrm>
            <a:off x="5943597" y="1219354"/>
            <a:ext cx="4256689" cy="4524315"/>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&gt;&gt;&gt; a=1                          #a=1</a:t>
            </a:r>
          </a:p>
          <a:p>
            <a:r>
              <a:rPr lang="en-US" dirty="0"/>
              <a:t>&gt;&gt;&gt; b=a                          #b=1</a:t>
            </a:r>
          </a:p>
          <a:p>
            <a:r>
              <a:rPr lang="en-US" dirty="0"/>
              <a:t>&gt;&gt;&gt; print(id(a),id(b))</a:t>
            </a:r>
          </a:p>
          <a:p>
            <a:r>
              <a:rPr lang="en-US" dirty="0"/>
              <a:t>1346459376 1346459376</a:t>
            </a:r>
          </a:p>
          <a:p>
            <a:r>
              <a:rPr lang="en-US" dirty="0"/>
              <a:t>&gt;&gt;&gt; b+=1                       #b=2</a:t>
            </a:r>
          </a:p>
          <a:p>
            <a:r>
              <a:rPr lang="en-US" dirty="0"/>
              <a:t>&gt;&gt;&gt; print(id(a),id(b))</a:t>
            </a:r>
          </a:p>
          <a:p>
            <a:r>
              <a:rPr lang="en-US" dirty="0"/>
              <a:t>1346459376 1346459392</a:t>
            </a:r>
          </a:p>
          <a:p>
            <a:r>
              <a:rPr lang="en-US" dirty="0"/>
              <a:t>&gt;&gt;&gt; c=2                         #c=2</a:t>
            </a:r>
          </a:p>
          <a:p>
            <a:r>
              <a:rPr lang="en-US" dirty="0"/>
              <a:t>&gt;&gt;&gt; print(id(a),id(b),id(c))</a:t>
            </a:r>
          </a:p>
          <a:p>
            <a:r>
              <a:rPr lang="en-US" dirty="0"/>
              <a:t>1346459376 1346459392 1346459392</a:t>
            </a:r>
          </a:p>
          <a:p>
            <a:r>
              <a:rPr lang="en-US" dirty="0"/>
              <a:t>&gt;&gt;&gt; d=1000</a:t>
            </a:r>
          </a:p>
          <a:p>
            <a:r>
              <a:rPr lang="en-US" dirty="0"/>
              <a:t>&gt;&gt;&gt; k=d+1                     #k=1001</a:t>
            </a:r>
          </a:p>
          <a:p>
            <a:r>
              <a:rPr lang="en-US" dirty="0"/>
              <a:t>&gt;&gt;&gt; d+=1                      #d=1001</a:t>
            </a:r>
          </a:p>
          <a:p>
            <a:r>
              <a:rPr lang="en-US" dirty="0"/>
              <a:t>&gt;&gt;&gt; print(id(d),id(k))</a:t>
            </a:r>
          </a:p>
          <a:p>
            <a:r>
              <a:rPr lang="uk-UA" dirty="0"/>
              <a:t>20898480 20898464</a:t>
            </a:r>
            <a:endParaRPr lang="en-US" dirty="0"/>
          </a:p>
          <a:p>
            <a:endParaRPr lang="uk-UA" dirty="0"/>
          </a:p>
        </p:txBody>
      </p:sp>
    </p:spTree>
    <p:extLst>
      <p:ext uri="{BB962C8B-B14F-4D97-AF65-F5344CB8AC3E}">
        <p14:creationId xmlns:p14="http://schemas.microsoft.com/office/powerpoint/2010/main" val="810174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a:xfrm>
            <a:off x="402291" y="716990"/>
            <a:ext cx="4786022" cy="4159615"/>
          </a:xfrm>
        </p:spPr>
        <p:txBody>
          <a:bodyPr/>
          <a:lstStyle/>
          <a:p>
            <a:r>
              <a:rPr lang="en-US" dirty="0"/>
              <a:t>Sometimes it's necessary to perform conversions between the built-in types. </a:t>
            </a:r>
          </a:p>
          <a:p>
            <a:r>
              <a:rPr lang="en-US" dirty="0"/>
              <a:t>To convert between types you simply use the type name as a function. </a:t>
            </a:r>
          </a:p>
          <a:p>
            <a:r>
              <a:rPr lang="en-US" dirty="0"/>
              <a:t>All of these functions return a new object representing the converted value.</a:t>
            </a:r>
            <a:endParaRPr lang="uk-UA" dirty="0"/>
          </a:p>
        </p:txBody>
      </p:sp>
      <p:sp>
        <p:nvSpPr>
          <p:cNvPr id="4" name="Title 3"/>
          <p:cNvSpPr>
            <a:spLocks noGrp="1"/>
          </p:cNvSpPr>
          <p:nvPr>
            <p:ph type="title"/>
          </p:nvPr>
        </p:nvSpPr>
        <p:spPr/>
        <p:txBody>
          <a:bodyPr/>
          <a:lstStyle/>
          <a:p>
            <a:r>
              <a:rPr lang="en-US" dirty="0"/>
              <a:t>Type Conversion</a:t>
            </a:r>
            <a:br>
              <a:rPr lang="en-US" dirty="0"/>
            </a:br>
            <a:endParaRPr lang="uk-UA" dirty="0"/>
          </a:p>
        </p:txBody>
      </p:sp>
      <p:graphicFrame>
        <p:nvGraphicFramePr>
          <p:cNvPr id="5" name="Table 4"/>
          <p:cNvGraphicFramePr>
            <a:graphicFrameLocks noGrp="1"/>
          </p:cNvGraphicFramePr>
          <p:nvPr>
            <p:extLst>
              <p:ext uri="{D42A27DB-BD31-4B8C-83A1-F6EECF244321}">
                <p14:modId xmlns:p14="http://schemas.microsoft.com/office/powerpoint/2010/main" val="2723986737"/>
              </p:ext>
            </p:extLst>
          </p:nvPr>
        </p:nvGraphicFramePr>
        <p:xfrm>
          <a:off x="5618601" y="55981"/>
          <a:ext cx="6169312" cy="6696244"/>
        </p:xfrm>
        <a:graphic>
          <a:graphicData uri="http://schemas.openxmlformats.org/drawingml/2006/table">
            <a:tbl>
              <a:tblPr/>
              <a:tblGrid>
                <a:gridCol w="3084656">
                  <a:extLst>
                    <a:ext uri="{9D8B030D-6E8A-4147-A177-3AD203B41FA5}">
                      <a16:colId xmlns:a16="http://schemas.microsoft.com/office/drawing/2014/main" val="20000"/>
                    </a:ext>
                  </a:extLst>
                </a:gridCol>
                <a:gridCol w="3084656">
                  <a:extLst>
                    <a:ext uri="{9D8B030D-6E8A-4147-A177-3AD203B41FA5}">
                      <a16:colId xmlns:a16="http://schemas.microsoft.com/office/drawing/2014/main" val="20001"/>
                    </a:ext>
                  </a:extLst>
                </a:gridCol>
              </a:tblGrid>
              <a:tr h="310379">
                <a:tc>
                  <a:txBody>
                    <a:bodyPr/>
                    <a:lstStyle/>
                    <a:p>
                      <a:pPr fontAlgn="t"/>
                      <a:r>
                        <a:rPr lang="en-US" sz="1400" b="1" baseline="0" dirty="0">
                          <a:effectLst/>
                        </a:rPr>
                        <a:t>Function</a:t>
                      </a:r>
                      <a:endParaRPr lang="en-US" sz="1400" baseline="0" dirty="0">
                        <a:effectLst/>
                      </a:endParaRP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1" baseline="0" dirty="0">
                          <a:effectLst/>
                        </a:rPr>
                        <a:t>Description</a:t>
                      </a:r>
                      <a:endParaRPr lang="en-US" sz="1400" baseline="0" dirty="0">
                        <a:effectLst/>
                      </a:endParaRP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309119">
                <a:tc>
                  <a:txBody>
                    <a:bodyPr/>
                    <a:lstStyle/>
                    <a:p>
                      <a:pPr fontAlgn="t"/>
                      <a:r>
                        <a:rPr lang="en-US" sz="1400" b="1" baseline="0" dirty="0" err="1">
                          <a:effectLst/>
                        </a:rPr>
                        <a:t>int</a:t>
                      </a:r>
                      <a:r>
                        <a:rPr lang="en-US" sz="1400" b="1" baseline="0" dirty="0">
                          <a:effectLst/>
                        </a:rPr>
                        <a:t>(x [,base])</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dirty="0">
                          <a:effectLst/>
                        </a:rPr>
                        <a:t>Converts x to an integer. base specifies the base if x is a string.</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472695">
                <a:tc>
                  <a:txBody>
                    <a:bodyPr/>
                    <a:lstStyle/>
                    <a:p>
                      <a:pPr fontAlgn="t"/>
                      <a:r>
                        <a:rPr lang="en-US" sz="1400" b="1" baseline="0" dirty="0">
                          <a:effectLst/>
                        </a:rPr>
                        <a:t>long(x [,base] )</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x to a long integer. base specifies the base if x is a string.</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310379">
                <a:tc>
                  <a:txBody>
                    <a:bodyPr/>
                    <a:lstStyle/>
                    <a:p>
                      <a:pPr fontAlgn="t"/>
                      <a:r>
                        <a:rPr lang="en-US" sz="1400" b="1" baseline="0" dirty="0">
                          <a:effectLst/>
                        </a:rPr>
                        <a:t>float(x)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x to a floating-point number.</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10379">
                <a:tc>
                  <a:txBody>
                    <a:bodyPr/>
                    <a:lstStyle/>
                    <a:p>
                      <a:pPr fontAlgn="t"/>
                      <a:r>
                        <a:rPr lang="en-US" sz="1400" b="1" baseline="0" dirty="0">
                          <a:effectLst/>
                        </a:rPr>
                        <a:t>complex(real[,</a:t>
                      </a:r>
                      <a:r>
                        <a:rPr lang="en-US" sz="1400" b="1" baseline="0" dirty="0" err="1">
                          <a:effectLst/>
                        </a:rPr>
                        <a:t>imag</a:t>
                      </a:r>
                      <a:r>
                        <a:rPr lang="en-US" sz="1400" b="1" baseline="0" dirty="0">
                          <a:effectLst/>
                        </a:rPr>
                        <a:t>])</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Creates a complex number.</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310379">
                <a:tc>
                  <a:txBody>
                    <a:bodyPr/>
                    <a:lstStyle/>
                    <a:p>
                      <a:pPr fontAlgn="t"/>
                      <a:r>
                        <a:rPr lang="en-US" sz="1400" b="1" baseline="0" dirty="0">
                          <a:effectLst/>
                        </a:rPr>
                        <a:t>str(x)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object x to a string representation.</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310379">
                <a:tc>
                  <a:txBody>
                    <a:bodyPr/>
                    <a:lstStyle/>
                    <a:p>
                      <a:pPr fontAlgn="t"/>
                      <a:r>
                        <a:rPr lang="en-US" sz="1400" b="1" baseline="0" dirty="0" err="1">
                          <a:effectLst/>
                        </a:rPr>
                        <a:t>repr</a:t>
                      </a:r>
                      <a:r>
                        <a:rPr lang="en-US" sz="1400" b="1" baseline="0" dirty="0">
                          <a:effectLst/>
                        </a:rPr>
                        <a:t>(x)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object x to an expression string.</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310379">
                <a:tc>
                  <a:txBody>
                    <a:bodyPr/>
                    <a:lstStyle/>
                    <a:p>
                      <a:pPr fontAlgn="t"/>
                      <a:r>
                        <a:rPr lang="en-US" sz="1400" b="1" baseline="0" dirty="0">
                          <a:effectLst/>
                        </a:rPr>
                        <a:t>eval(str)</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dirty="0">
                          <a:effectLst/>
                        </a:rPr>
                        <a:t>Evaluates a string and returns an object.</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r h="310379">
                <a:tc>
                  <a:txBody>
                    <a:bodyPr/>
                    <a:lstStyle/>
                    <a:p>
                      <a:pPr fontAlgn="t"/>
                      <a:r>
                        <a:rPr lang="en-US" sz="1400" b="1" baseline="0" dirty="0">
                          <a:effectLst/>
                        </a:rPr>
                        <a:t>tuple(s)</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s to a tuple.</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8"/>
                  </a:ext>
                </a:extLst>
              </a:tr>
              <a:tr h="310379">
                <a:tc>
                  <a:txBody>
                    <a:bodyPr/>
                    <a:lstStyle/>
                    <a:p>
                      <a:pPr fontAlgn="t"/>
                      <a:r>
                        <a:rPr lang="en-US" sz="1400" b="1" baseline="0" dirty="0">
                          <a:effectLst/>
                        </a:rPr>
                        <a:t>list(s)</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s to a list.</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9"/>
                  </a:ext>
                </a:extLst>
              </a:tr>
              <a:tr h="310379">
                <a:tc>
                  <a:txBody>
                    <a:bodyPr/>
                    <a:lstStyle/>
                    <a:p>
                      <a:pPr fontAlgn="t"/>
                      <a:r>
                        <a:rPr lang="en-US" sz="1400" b="1" baseline="0" dirty="0">
                          <a:effectLst/>
                        </a:rPr>
                        <a:t>set(s)</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s to a set.</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0"/>
                  </a:ext>
                </a:extLst>
              </a:tr>
              <a:tr h="314541">
                <a:tc>
                  <a:txBody>
                    <a:bodyPr/>
                    <a:lstStyle/>
                    <a:p>
                      <a:pPr fontAlgn="t"/>
                      <a:r>
                        <a:rPr lang="en-US" sz="1400" b="1" baseline="0" dirty="0">
                          <a:effectLst/>
                        </a:rPr>
                        <a:t>dict(d)</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Creates a dictionary. d must be a sequence of (key,value) tuples.</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1"/>
                  </a:ext>
                </a:extLst>
              </a:tr>
              <a:tr h="310379">
                <a:tc>
                  <a:txBody>
                    <a:bodyPr/>
                    <a:lstStyle/>
                    <a:p>
                      <a:pPr fontAlgn="t"/>
                      <a:r>
                        <a:rPr lang="en-US" sz="1400" b="1" baseline="0" dirty="0" err="1">
                          <a:effectLst/>
                        </a:rPr>
                        <a:t>frozenset</a:t>
                      </a:r>
                      <a:r>
                        <a:rPr lang="en-US" sz="1400" b="1" baseline="0" dirty="0">
                          <a:effectLst/>
                        </a:rPr>
                        <a:t>(s)</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s to a frozen set.</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2"/>
                  </a:ext>
                </a:extLst>
              </a:tr>
              <a:tr h="310379">
                <a:tc>
                  <a:txBody>
                    <a:bodyPr/>
                    <a:lstStyle/>
                    <a:p>
                      <a:pPr fontAlgn="t"/>
                      <a:r>
                        <a:rPr lang="en-US" sz="1400" b="1" baseline="0" dirty="0">
                          <a:effectLst/>
                        </a:rPr>
                        <a:t>chr(x)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dirty="0">
                          <a:effectLst/>
                        </a:rPr>
                        <a:t>Converts an integer to a character.</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3"/>
                  </a:ext>
                </a:extLst>
              </a:tr>
              <a:tr h="310379">
                <a:tc>
                  <a:txBody>
                    <a:bodyPr/>
                    <a:lstStyle/>
                    <a:p>
                      <a:pPr fontAlgn="t"/>
                      <a:r>
                        <a:rPr lang="en-US" sz="1400" b="1" baseline="0" dirty="0" err="1">
                          <a:effectLst/>
                        </a:rPr>
                        <a:t>unichr</a:t>
                      </a:r>
                      <a:r>
                        <a:rPr lang="en-US" sz="1400" b="1" baseline="0" dirty="0">
                          <a:effectLst/>
                        </a:rPr>
                        <a:t>(x)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dirty="0">
                          <a:effectLst/>
                        </a:rPr>
                        <a:t>Converts an integer to a Unicode character.</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4"/>
                  </a:ext>
                </a:extLst>
              </a:tr>
              <a:tr h="310379">
                <a:tc>
                  <a:txBody>
                    <a:bodyPr/>
                    <a:lstStyle/>
                    <a:p>
                      <a:pPr fontAlgn="t"/>
                      <a:r>
                        <a:rPr lang="en-US" sz="1400" b="1" baseline="0" dirty="0" err="1">
                          <a:effectLst/>
                        </a:rPr>
                        <a:t>ord</a:t>
                      </a:r>
                      <a:r>
                        <a:rPr lang="en-US" sz="1400" b="1" baseline="0" dirty="0">
                          <a:effectLst/>
                        </a:rPr>
                        <a:t>(x)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dirty="0">
                          <a:effectLst/>
                        </a:rPr>
                        <a:t>Converts a single character to its integer value.</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5"/>
                  </a:ext>
                </a:extLst>
              </a:tr>
              <a:tr h="285524">
                <a:tc>
                  <a:txBody>
                    <a:bodyPr/>
                    <a:lstStyle/>
                    <a:p>
                      <a:pPr fontAlgn="t"/>
                      <a:r>
                        <a:rPr lang="en-US" sz="1400" b="1" baseline="0" dirty="0">
                          <a:effectLst/>
                        </a:rPr>
                        <a:t>hex(x)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dirty="0">
                          <a:effectLst/>
                        </a:rPr>
                        <a:t>Converts an integer to a hexadecimal string.</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6"/>
                  </a:ext>
                </a:extLst>
              </a:tr>
              <a:tr h="310379">
                <a:tc>
                  <a:txBody>
                    <a:bodyPr/>
                    <a:lstStyle/>
                    <a:p>
                      <a:pPr fontAlgn="t"/>
                      <a:r>
                        <a:rPr lang="en-US" sz="1400" b="1" baseline="0" dirty="0" err="1">
                          <a:effectLst/>
                        </a:rPr>
                        <a:t>oct</a:t>
                      </a:r>
                      <a:r>
                        <a:rPr lang="en-US" sz="1400" b="1" baseline="0" dirty="0">
                          <a:effectLst/>
                        </a:rPr>
                        <a:t>(x)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dirty="0">
                          <a:effectLst/>
                        </a:rPr>
                        <a:t>Converts an integer to an octal string.</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7"/>
                  </a:ext>
                </a:extLst>
              </a:tr>
            </a:tbl>
          </a:graphicData>
        </a:graphic>
      </p:graphicFrame>
      <p:sp>
        <p:nvSpPr>
          <p:cNvPr id="6" name="Rectangle 5"/>
          <p:cNvSpPr/>
          <p:nvPr/>
        </p:nvSpPr>
        <p:spPr>
          <a:xfrm>
            <a:off x="265884" y="3429702"/>
            <a:ext cx="5058836" cy="2585323"/>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solidFill>
                  <a:schemeClr val="tx1"/>
                </a:solidFill>
              </a:rPr>
              <a:t>a = int("34")                       # a = 34</a:t>
            </a:r>
          </a:p>
          <a:p>
            <a:r>
              <a:rPr lang="en-US" dirty="0">
                <a:solidFill>
                  <a:schemeClr val="tx1"/>
                </a:solidFill>
              </a:rPr>
              <a:t>a = </a:t>
            </a:r>
            <a:r>
              <a:rPr lang="en-US" dirty="0" err="1">
                <a:solidFill>
                  <a:schemeClr val="tx1"/>
                </a:solidFill>
              </a:rPr>
              <a:t>int</a:t>
            </a:r>
            <a:r>
              <a:rPr lang="en-US" dirty="0">
                <a:solidFill>
                  <a:schemeClr val="tx1"/>
                </a:solidFill>
              </a:rPr>
              <a:t> ("0100",2)                 # a = 4</a:t>
            </a:r>
          </a:p>
          <a:p>
            <a:r>
              <a:rPr lang="en-US" dirty="0">
                <a:solidFill>
                  <a:schemeClr val="tx1"/>
                </a:solidFill>
              </a:rPr>
              <a:t>a = </a:t>
            </a:r>
            <a:r>
              <a:rPr lang="en-US" dirty="0" err="1">
                <a:solidFill>
                  <a:schemeClr val="tx1"/>
                </a:solidFill>
              </a:rPr>
              <a:t>int</a:t>
            </a:r>
            <a:r>
              <a:rPr lang="en-US" dirty="0">
                <a:solidFill>
                  <a:schemeClr val="tx1"/>
                </a:solidFill>
              </a:rPr>
              <a:t>(6.7)                        # a = 6</a:t>
            </a:r>
          </a:p>
          <a:p>
            <a:r>
              <a:rPr lang="en-US" dirty="0">
                <a:solidFill>
                  <a:schemeClr val="tx1"/>
                </a:solidFill>
              </a:rPr>
              <a:t>b = int("0xfe76214",16)  #long  b=266822164L </a:t>
            </a:r>
          </a:p>
          <a:p>
            <a:r>
              <a:rPr lang="en-US" dirty="0">
                <a:solidFill>
                  <a:schemeClr val="tx1"/>
                </a:solidFill>
              </a:rPr>
              <a:t>b = int("70",8)                    #b=56</a:t>
            </a:r>
          </a:p>
          <a:p>
            <a:r>
              <a:rPr lang="en-US" dirty="0">
                <a:solidFill>
                  <a:schemeClr val="tx1"/>
                </a:solidFill>
              </a:rPr>
              <a:t>b = float("3")                     # b = 3.0</a:t>
            </a:r>
          </a:p>
          <a:p>
            <a:r>
              <a:rPr lang="en-US" dirty="0">
                <a:solidFill>
                  <a:schemeClr val="tx1"/>
                </a:solidFill>
              </a:rPr>
              <a:t>c = </a:t>
            </a:r>
            <a:r>
              <a:rPr lang="en-US" dirty="0" err="1">
                <a:solidFill>
                  <a:schemeClr val="tx1"/>
                </a:solidFill>
              </a:rPr>
              <a:t>eval</a:t>
            </a:r>
            <a:r>
              <a:rPr lang="en-US" dirty="0">
                <a:solidFill>
                  <a:schemeClr val="tx1"/>
                </a:solidFill>
              </a:rPr>
              <a:t>("3, 5, 6")              # c = (3,5,6)</a:t>
            </a:r>
          </a:p>
          <a:p>
            <a:r>
              <a:rPr lang="en-US" dirty="0">
                <a:solidFill>
                  <a:schemeClr val="tx1"/>
                </a:solidFill>
              </a:rPr>
              <a:t>c = </a:t>
            </a:r>
            <a:r>
              <a:rPr lang="en-US" dirty="0" err="1">
                <a:solidFill>
                  <a:schemeClr val="tx1"/>
                </a:solidFill>
              </a:rPr>
              <a:t>eval</a:t>
            </a:r>
            <a:r>
              <a:rPr lang="en-US" dirty="0">
                <a:solidFill>
                  <a:schemeClr val="tx1"/>
                </a:solidFill>
              </a:rPr>
              <a:t>("3 + 5 + 6")         # c = 14</a:t>
            </a:r>
            <a:endParaRPr lang="uk-UA" dirty="0">
              <a:solidFill>
                <a:schemeClr val="tx1"/>
              </a:solidFill>
            </a:endParaRPr>
          </a:p>
          <a:p>
            <a:endParaRPr lang="uk-UA" dirty="0">
              <a:solidFill>
                <a:schemeClr val="tx1"/>
              </a:solidFill>
            </a:endParaRPr>
          </a:p>
        </p:txBody>
      </p:sp>
    </p:spTree>
    <p:extLst>
      <p:ext uri="{BB962C8B-B14F-4D97-AF65-F5344CB8AC3E}">
        <p14:creationId xmlns:p14="http://schemas.microsoft.com/office/powerpoint/2010/main" val="7635431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a:xfrm>
            <a:off x="507043" y="1834707"/>
            <a:ext cx="4980959" cy="4159615"/>
          </a:xfrm>
        </p:spPr>
        <p:style>
          <a:lnRef idx="1">
            <a:schemeClr val="accent4"/>
          </a:lnRef>
          <a:fillRef idx="2">
            <a:schemeClr val="accent4"/>
          </a:fillRef>
          <a:effectRef idx="1">
            <a:schemeClr val="accent4"/>
          </a:effectRef>
          <a:fontRef idx="minor">
            <a:schemeClr val="dk1"/>
          </a:fontRef>
        </p:style>
        <p:txBody>
          <a:bodyPr>
            <a:normAutofit fontScale="92500" lnSpcReduction="20000"/>
          </a:bodyPr>
          <a:lstStyle/>
          <a:p>
            <a:r>
              <a:rPr lang="en-US" dirty="0">
                <a:solidFill>
                  <a:schemeClr val="tx1"/>
                </a:solidFill>
              </a:rPr>
              <a:t>&gt;&gt;&gt; type([]) is list</a:t>
            </a:r>
          </a:p>
          <a:p>
            <a:r>
              <a:rPr lang="en-US" dirty="0">
                <a:solidFill>
                  <a:schemeClr val="tx1"/>
                </a:solidFill>
              </a:rPr>
              <a:t>True</a:t>
            </a:r>
          </a:p>
          <a:p>
            <a:r>
              <a:rPr lang="en-US" dirty="0">
                <a:solidFill>
                  <a:schemeClr val="tx1"/>
                </a:solidFill>
              </a:rPr>
              <a:t>&gt;&gt;&gt; type({}) is dict</a:t>
            </a:r>
          </a:p>
          <a:p>
            <a:r>
              <a:rPr lang="en-US" dirty="0">
                <a:solidFill>
                  <a:schemeClr val="tx1"/>
                </a:solidFill>
              </a:rPr>
              <a:t>True</a:t>
            </a:r>
          </a:p>
          <a:p>
            <a:r>
              <a:rPr lang="en-US" dirty="0">
                <a:solidFill>
                  <a:schemeClr val="tx1"/>
                </a:solidFill>
              </a:rPr>
              <a:t>&gt;&gt;&gt; type('') is str</a:t>
            </a:r>
          </a:p>
          <a:p>
            <a:r>
              <a:rPr lang="en-US" dirty="0">
                <a:solidFill>
                  <a:schemeClr val="tx1"/>
                </a:solidFill>
              </a:rPr>
              <a:t>True</a:t>
            </a:r>
          </a:p>
          <a:p>
            <a:r>
              <a:rPr lang="en-US" dirty="0">
                <a:solidFill>
                  <a:schemeClr val="tx1"/>
                </a:solidFill>
              </a:rPr>
              <a:t>&gt;&gt;&gt; type(0) is int</a:t>
            </a:r>
          </a:p>
          <a:p>
            <a:r>
              <a:rPr lang="en-US" dirty="0">
                <a:solidFill>
                  <a:schemeClr val="tx1"/>
                </a:solidFill>
              </a:rPr>
              <a:t>True</a:t>
            </a:r>
          </a:p>
          <a:p>
            <a:r>
              <a:rPr lang="en-US" dirty="0">
                <a:solidFill>
                  <a:schemeClr val="tx1"/>
                </a:solidFill>
              </a:rPr>
              <a:t>&gt;&gt;&gt; type({})</a:t>
            </a:r>
          </a:p>
          <a:p>
            <a:r>
              <a:rPr lang="en-US" dirty="0">
                <a:solidFill>
                  <a:schemeClr val="tx1"/>
                </a:solidFill>
              </a:rPr>
              <a:t>&lt;type '</a:t>
            </a:r>
            <a:r>
              <a:rPr lang="en-US" dirty="0" err="1">
                <a:solidFill>
                  <a:schemeClr val="tx1"/>
                </a:solidFill>
              </a:rPr>
              <a:t>dict</a:t>
            </a:r>
            <a:r>
              <a:rPr lang="en-US" dirty="0">
                <a:solidFill>
                  <a:schemeClr val="tx1"/>
                </a:solidFill>
              </a:rPr>
              <a:t>'&gt;</a:t>
            </a:r>
          </a:p>
          <a:p>
            <a:r>
              <a:rPr lang="en-US" dirty="0">
                <a:solidFill>
                  <a:schemeClr val="tx1"/>
                </a:solidFill>
              </a:rPr>
              <a:t>&gt;&gt;&gt; type([])</a:t>
            </a:r>
          </a:p>
          <a:p>
            <a:r>
              <a:rPr lang="en-US" dirty="0">
                <a:solidFill>
                  <a:schemeClr val="tx1"/>
                </a:solidFill>
              </a:rPr>
              <a:t>&lt;type 'list'&gt;</a:t>
            </a:r>
            <a:endParaRPr lang="uk-UA" dirty="0">
              <a:solidFill>
                <a:schemeClr val="tx1"/>
              </a:solidFill>
            </a:endParaRPr>
          </a:p>
        </p:txBody>
      </p:sp>
      <p:sp>
        <p:nvSpPr>
          <p:cNvPr id="4" name="Title 3"/>
          <p:cNvSpPr>
            <a:spLocks noGrp="1"/>
          </p:cNvSpPr>
          <p:nvPr>
            <p:ph type="title"/>
          </p:nvPr>
        </p:nvSpPr>
        <p:spPr/>
        <p:txBody>
          <a:bodyPr/>
          <a:lstStyle/>
          <a:p>
            <a:r>
              <a:rPr lang="en-US" dirty="0"/>
              <a:t>Type checking</a:t>
            </a:r>
            <a:endParaRPr lang="uk-UA" dirty="0"/>
          </a:p>
        </p:txBody>
      </p:sp>
      <p:sp>
        <p:nvSpPr>
          <p:cNvPr id="5" name="Rectangle 4"/>
          <p:cNvSpPr/>
          <p:nvPr/>
        </p:nvSpPr>
        <p:spPr>
          <a:xfrm>
            <a:off x="6208296" y="1834707"/>
            <a:ext cx="3236294" cy="2862322"/>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solidFill>
                  <a:schemeClr val="tx1"/>
                </a:solidFill>
              </a:rPr>
              <a:t>&gt;&gt;&gt; class Test1 (object):</a:t>
            </a:r>
          </a:p>
          <a:p>
            <a:r>
              <a:rPr lang="en-US" dirty="0">
                <a:solidFill>
                  <a:schemeClr val="tx1"/>
                </a:solidFill>
              </a:rPr>
              <a:t>            pass</a:t>
            </a:r>
          </a:p>
          <a:p>
            <a:r>
              <a:rPr lang="en-US" dirty="0">
                <a:solidFill>
                  <a:schemeClr val="tx1"/>
                </a:solidFill>
              </a:rPr>
              <a:t>&gt;&gt;&gt; class Test2 (Test1):</a:t>
            </a:r>
          </a:p>
          <a:p>
            <a:r>
              <a:rPr lang="en-US" dirty="0">
                <a:solidFill>
                  <a:schemeClr val="tx1"/>
                </a:solidFill>
              </a:rPr>
              <a:t>            pass</a:t>
            </a:r>
          </a:p>
          <a:p>
            <a:r>
              <a:rPr lang="en-US" dirty="0">
                <a:solidFill>
                  <a:schemeClr val="tx1"/>
                </a:solidFill>
              </a:rPr>
              <a:t>&gt;&gt;&gt; a = Test1()</a:t>
            </a:r>
          </a:p>
          <a:p>
            <a:r>
              <a:rPr lang="en-US" dirty="0">
                <a:solidFill>
                  <a:schemeClr val="tx1"/>
                </a:solidFill>
              </a:rPr>
              <a:t>&gt;&gt;&gt; b = Test2()</a:t>
            </a:r>
          </a:p>
          <a:p>
            <a:r>
              <a:rPr lang="en-US" dirty="0">
                <a:solidFill>
                  <a:schemeClr val="tx1"/>
                </a:solidFill>
              </a:rPr>
              <a:t>&gt;&gt;&gt; type(a) is Test1</a:t>
            </a:r>
          </a:p>
          <a:p>
            <a:r>
              <a:rPr lang="en-US" dirty="0">
                <a:solidFill>
                  <a:schemeClr val="tx1"/>
                </a:solidFill>
              </a:rPr>
              <a:t>True</a:t>
            </a:r>
          </a:p>
          <a:p>
            <a:r>
              <a:rPr lang="en-US" dirty="0">
                <a:solidFill>
                  <a:schemeClr val="tx1"/>
                </a:solidFill>
              </a:rPr>
              <a:t>&gt;&gt;&gt; type(b) is Test2</a:t>
            </a:r>
          </a:p>
          <a:p>
            <a:r>
              <a:rPr lang="en-US" dirty="0">
                <a:solidFill>
                  <a:schemeClr val="tx1"/>
                </a:solidFill>
              </a:rPr>
              <a:t>True</a:t>
            </a:r>
            <a:endParaRPr lang="uk-UA" dirty="0">
              <a:solidFill>
                <a:schemeClr val="tx1"/>
              </a:solidFill>
            </a:endParaRPr>
          </a:p>
        </p:txBody>
      </p:sp>
      <p:sp>
        <p:nvSpPr>
          <p:cNvPr id="6" name="Rectangle 5"/>
          <p:cNvSpPr/>
          <p:nvPr/>
        </p:nvSpPr>
        <p:spPr>
          <a:xfrm>
            <a:off x="412450" y="1029062"/>
            <a:ext cx="4775863" cy="646331"/>
          </a:xfrm>
          <a:prstGeom prst="rect">
            <a:avLst/>
          </a:prstGeom>
        </p:spPr>
        <p:txBody>
          <a:bodyPr wrap="square">
            <a:spAutoFit/>
          </a:bodyPr>
          <a:lstStyle/>
          <a:p>
            <a:r>
              <a:rPr lang="en-US" dirty="0"/>
              <a:t>To get the type of an object, you can use the built-in </a:t>
            </a:r>
            <a:r>
              <a:rPr lang="en-US" b="1" dirty="0"/>
              <a:t>type() </a:t>
            </a:r>
            <a:r>
              <a:rPr lang="en-US" dirty="0"/>
              <a:t>function.</a:t>
            </a:r>
            <a:endParaRPr lang="uk-UA" dirty="0"/>
          </a:p>
        </p:txBody>
      </p:sp>
      <p:sp>
        <p:nvSpPr>
          <p:cNvPr id="7" name="Rectangle 6"/>
          <p:cNvSpPr/>
          <p:nvPr/>
        </p:nvSpPr>
        <p:spPr>
          <a:xfrm>
            <a:off x="6208296" y="1050734"/>
            <a:ext cx="4610878" cy="369332"/>
          </a:xfrm>
          <a:prstGeom prst="rect">
            <a:avLst/>
          </a:prstGeom>
        </p:spPr>
        <p:txBody>
          <a:bodyPr wrap="none">
            <a:spAutoFit/>
          </a:bodyPr>
          <a:lstStyle/>
          <a:p>
            <a:r>
              <a:rPr lang="en-US" dirty="0"/>
              <a:t>This of course also works for custom types:</a:t>
            </a:r>
            <a:endParaRPr lang="uk-UA" dirty="0"/>
          </a:p>
        </p:txBody>
      </p:sp>
    </p:spTree>
    <p:extLst>
      <p:ext uri="{BB962C8B-B14F-4D97-AF65-F5344CB8AC3E}">
        <p14:creationId xmlns:p14="http://schemas.microsoft.com/office/powerpoint/2010/main" val="3833452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416561" y="1233488"/>
            <a:ext cx="6259661" cy="4544742"/>
          </a:xfrm>
        </p:spPr>
        <p:txBody>
          <a:bodyPr>
            <a:normAutofit/>
          </a:bodyPr>
          <a:lstStyle/>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Use </a:t>
            </a:r>
            <a:r>
              <a:rPr lang="en-US" b="1" dirty="0"/>
              <a:t>""</a:t>
            </a:r>
            <a:r>
              <a:rPr lang="en-US" dirty="0"/>
              <a:t> or ' ' for create new string</a:t>
            </a:r>
          </a:p>
          <a:p>
            <a:pPr marL="342900" indent="-342900">
              <a:buFont typeface="Arial" panose="020B0604020202020204" pitchFamily="34" charset="0"/>
              <a:buChar char="•"/>
            </a:pPr>
            <a:r>
              <a:rPr lang="en-US" dirty="0"/>
              <a:t>Python does not support a </a:t>
            </a:r>
            <a:r>
              <a:rPr lang="en-US" b="1" dirty="0"/>
              <a:t>character</a:t>
            </a:r>
            <a:r>
              <a:rPr lang="en-US" dirty="0"/>
              <a:t> type </a:t>
            </a:r>
          </a:p>
          <a:p>
            <a:pPr marL="342900" indent="-342900">
              <a:buFont typeface="Arial" panose="020B0604020202020204" pitchFamily="34" charset="0"/>
              <a:buChar char="•"/>
            </a:pPr>
            <a:r>
              <a:rPr lang="en-US" dirty="0"/>
              <a:t>String is an</a:t>
            </a:r>
            <a:r>
              <a:rPr lang="uk-UA" dirty="0"/>
              <a:t> </a:t>
            </a:r>
            <a:r>
              <a:rPr lang="en-US" b="1" dirty="0" err="1"/>
              <a:t>iterable</a:t>
            </a:r>
            <a:r>
              <a:rPr lang="en-US" dirty="0"/>
              <a:t> type</a:t>
            </a:r>
          </a:p>
          <a:p>
            <a:pPr marL="342900" indent="-342900">
              <a:buFont typeface="Arial" panose="020B0604020202020204" pitchFamily="34" charset="0"/>
              <a:buChar char="•"/>
            </a:pPr>
            <a:r>
              <a:rPr lang="en-US" dirty="0"/>
              <a:t>String it is </a:t>
            </a:r>
            <a:r>
              <a:rPr lang="en-US" b="1" dirty="0"/>
              <a:t>immutable</a:t>
            </a:r>
            <a:r>
              <a:rPr lang="en-US" dirty="0"/>
              <a:t> type</a:t>
            </a:r>
          </a:p>
        </p:txBody>
      </p:sp>
      <p:sp>
        <p:nvSpPr>
          <p:cNvPr id="5" name="Title 4"/>
          <p:cNvSpPr>
            <a:spLocks noGrp="1"/>
          </p:cNvSpPr>
          <p:nvPr>
            <p:ph type="title"/>
          </p:nvPr>
        </p:nvSpPr>
        <p:spPr/>
        <p:txBody>
          <a:bodyPr/>
          <a:lstStyle/>
          <a:p>
            <a:r>
              <a:rPr lang="en-US" dirty="0"/>
              <a:t>String (str)</a:t>
            </a:r>
            <a:endParaRPr lang="uk-UA" dirty="0"/>
          </a:p>
        </p:txBody>
      </p:sp>
      <p:sp>
        <p:nvSpPr>
          <p:cNvPr id="4" name="Rectangle 3"/>
          <p:cNvSpPr/>
          <p:nvPr/>
        </p:nvSpPr>
        <p:spPr>
          <a:xfrm>
            <a:off x="6892887" y="1001549"/>
            <a:ext cx="4906178" cy="2862322"/>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 all of the following are equivalent</a:t>
            </a:r>
          </a:p>
          <a:p>
            <a:r>
              <a:rPr lang="en-US" dirty="0"/>
              <a:t>my_string = 'Hello'</a:t>
            </a:r>
          </a:p>
          <a:p>
            <a:endParaRPr lang="en-US" dirty="0"/>
          </a:p>
          <a:p>
            <a:r>
              <a:rPr lang="en-US" dirty="0"/>
              <a:t>my_string = "Hello"</a:t>
            </a:r>
          </a:p>
          <a:p>
            <a:endParaRPr lang="en-US" dirty="0"/>
          </a:p>
          <a:p>
            <a:r>
              <a:rPr lang="en-US" dirty="0"/>
              <a:t>my_string = '''Hello'''</a:t>
            </a:r>
          </a:p>
          <a:p>
            <a:endParaRPr lang="en-US" dirty="0"/>
          </a:p>
          <a:p>
            <a:r>
              <a:rPr lang="en-US" dirty="0"/>
              <a:t># triple quotes string can extend multiple lines</a:t>
            </a:r>
          </a:p>
          <a:p>
            <a:r>
              <a:rPr lang="en-US" dirty="0"/>
              <a:t>my_string = """Hello, welcome to</a:t>
            </a:r>
          </a:p>
          <a:p>
            <a:r>
              <a:rPr lang="en-US" dirty="0"/>
              <a:t>           the world of Python"""</a:t>
            </a:r>
          </a:p>
        </p:txBody>
      </p:sp>
      <p:sp>
        <p:nvSpPr>
          <p:cNvPr id="8" name="Rectangle 7"/>
          <p:cNvSpPr/>
          <p:nvPr/>
        </p:nvSpPr>
        <p:spPr>
          <a:xfrm>
            <a:off x="6892887" y="4021426"/>
            <a:ext cx="4906178" cy="2308324"/>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 using triple quotes</a:t>
            </a:r>
          </a:p>
          <a:p>
            <a:r>
              <a:rPr lang="en-US" dirty="0"/>
              <a:t>print('''He said, "What's there?"''')</a:t>
            </a:r>
          </a:p>
          <a:p>
            <a:endParaRPr lang="en-US" dirty="0"/>
          </a:p>
          <a:p>
            <a:r>
              <a:rPr lang="en-US" dirty="0"/>
              <a:t># escaping single quotes</a:t>
            </a:r>
          </a:p>
          <a:p>
            <a:r>
              <a:rPr lang="en-US" dirty="0"/>
              <a:t>print('He said, "What\'s there?"')</a:t>
            </a:r>
          </a:p>
          <a:p>
            <a:endParaRPr lang="en-US" dirty="0"/>
          </a:p>
          <a:p>
            <a:r>
              <a:rPr lang="en-US" dirty="0"/>
              <a:t># escaping double quotes</a:t>
            </a:r>
          </a:p>
          <a:p>
            <a:r>
              <a:rPr lang="en-US" dirty="0"/>
              <a:t>print("He said, \"What's there?\"")</a:t>
            </a:r>
            <a:endParaRPr lang="uk-UA" dirty="0"/>
          </a:p>
        </p:txBody>
      </p:sp>
    </p:spTree>
    <p:extLst>
      <p:ext uri="{BB962C8B-B14F-4D97-AF65-F5344CB8AC3E}">
        <p14:creationId xmlns:p14="http://schemas.microsoft.com/office/powerpoint/2010/main" val="77547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5634" y="990215"/>
            <a:ext cx="11514706" cy="374975"/>
          </a:xfrm>
        </p:spPr>
        <p:txBody>
          <a:bodyPr>
            <a:noAutofit/>
          </a:bodyPr>
          <a:lstStyle/>
          <a:p>
            <a:r>
              <a:rPr lang="en-US" dirty="0"/>
              <a:t>Using the </a:t>
            </a:r>
            <a:r>
              <a:rPr lang="en-US" b="1" dirty="0"/>
              <a:t>% </a:t>
            </a:r>
            <a:r>
              <a:rPr lang="en-US" dirty="0"/>
              <a:t>(modulo) operator for </a:t>
            </a:r>
            <a:r>
              <a:rPr lang="en-US" dirty="0" err="1"/>
              <a:t>formating</a:t>
            </a:r>
            <a:endParaRPr lang="uk-UA" dirty="0"/>
          </a:p>
        </p:txBody>
      </p:sp>
      <p:sp>
        <p:nvSpPr>
          <p:cNvPr id="3" name="Title 2"/>
          <p:cNvSpPr>
            <a:spLocks noGrp="1"/>
          </p:cNvSpPr>
          <p:nvPr>
            <p:ph type="title"/>
          </p:nvPr>
        </p:nvSpPr>
        <p:spPr/>
        <p:txBody>
          <a:bodyPr/>
          <a:lstStyle/>
          <a:p>
            <a:r>
              <a:rPr lang="en-US" dirty="0"/>
              <a:t>Python String Formatting (old style)</a:t>
            </a:r>
            <a:endParaRPr lang="uk-UA" dirty="0"/>
          </a:p>
        </p:txBody>
      </p:sp>
      <p:sp>
        <p:nvSpPr>
          <p:cNvPr id="9" name="Rectangle 8"/>
          <p:cNvSpPr/>
          <p:nvPr/>
        </p:nvSpPr>
        <p:spPr>
          <a:xfrm>
            <a:off x="7819183" y="990215"/>
            <a:ext cx="4516917" cy="3293209"/>
          </a:xfrm>
          <a:prstGeom prst="rect">
            <a:avLst/>
          </a:prstGeom>
        </p:spPr>
        <p:txBody>
          <a:bodyPr wrap="square">
            <a:spAutoFit/>
          </a:bodyPr>
          <a:lstStyle/>
          <a:p>
            <a:r>
              <a:rPr lang="en-US" sz="1600" b="1" dirty="0"/>
              <a:t>%s </a:t>
            </a:r>
            <a:r>
              <a:rPr lang="en-US" sz="1600" dirty="0"/>
              <a:t>- String (or any object with a string representation, like numbers)</a:t>
            </a:r>
          </a:p>
          <a:p>
            <a:endParaRPr lang="en-US" sz="1600" dirty="0"/>
          </a:p>
          <a:p>
            <a:r>
              <a:rPr lang="en-US" sz="1600" b="1" dirty="0"/>
              <a:t>%d </a:t>
            </a:r>
            <a:r>
              <a:rPr lang="en-US" sz="1600" dirty="0"/>
              <a:t>- Integers</a:t>
            </a:r>
          </a:p>
          <a:p>
            <a:endParaRPr lang="en-US" sz="1600" dirty="0"/>
          </a:p>
          <a:p>
            <a:r>
              <a:rPr lang="en-US" sz="1600" b="1" dirty="0"/>
              <a:t>%f </a:t>
            </a:r>
            <a:r>
              <a:rPr lang="en-US" sz="1600" dirty="0"/>
              <a:t>- Floating point numbers</a:t>
            </a:r>
          </a:p>
          <a:p>
            <a:endParaRPr lang="en-US" sz="1600" dirty="0"/>
          </a:p>
          <a:p>
            <a:r>
              <a:rPr lang="en-US" sz="1600" b="1" dirty="0"/>
              <a:t>%.&lt;number of digits&gt;f </a:t>
            </a:r>
            <a:r>
              <a:rPr lang="en-US" sz="1600" dirty="0"/>
              <a:t>- Floating point numbers with a fixed amount of digits to the right of the dot.</a:t>
            </a:r>
          </a:p>
          <a:p>
            <a:endParaRPr lang="en-US" sz="1600" dirty="0"/>
          </a:p>
          <a:p>
            <a:r>
              <a:rPr lang="en-US" sz="1600" b="1" dirty="0"/>
              <a:t>%x/%X </a:t>
            </a:r>
            <a:r>
              <a:rPr lang="en-US" sz="1600" dirty="0"/>
              <a:t>- Integers in hex representation (lowercase/uppercase)</a:t>
            </a:r>
            <a:endParaRPr lang="uk-UA" sz="1600" dirty="0"/>
          </a:p>
        </p:txBody>
      </p:sp>
      <p:sp>
        <p:nvSpPr>
          <p:cNvPr id="10" name="Rectangle 9"/>
          <p:cNvSpPr/>
          <p:nvPr/>
        </p:nvSpPr>
        <p:spPr>
          <a:xfrm>
            <a:off x="325634" y="1659183"/>
            <a:ext cx="6096000" cy="923330"/>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a:spAutoFit/>
          </a:bodyPr>
          <a:lstStyle/>
          <a:p>
            <a:r>
              <a:rPr lang="en-US" dirty="0"/>
              <a:t># This prints out "Hello, John!“</a:t>
            </a:r>
          </a:p>
          <a:p>
            <a:r>
              <a:rPr lang="en-US" dirty="0"/>
              <a:t>name = "John“</a:t>
            </a:r>
          </a:p>
          <a:p>
            <a:r>
              <a:rPr lang="en-US" dirty="0"/>
              <a:t>print("Hello, %s!" % name)</a:t>
            </a:r>
            <a:endParaRPr lang="uk-UA" dirty="0"/>
          </a:p>
        </p:txBody>
      </p:sp>
      <p:sp>
        <p:nvSpPr>
          <p:cNvPr id="11" name="Rectangle 10"/>
          <p:cNvSpPr/>
          <p:nvPr/>
        </p:nvSpPr>
        <p:spPr>
          <a:xfrm>
            <a:off x="325634" y="2978874"/>
            <a:ext cx="6096000" cy="1200329"/>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a:spAutoFit/>
          </a:bodyPr>
          <a:lstStyle/>
          <a:p>
            <a:r>
              <a:rPr lang="en-US" dirty="0"/>
              <a:t># This prints out "John is 23 years old.“</a:t>
            </a:r>
          </a:p>
          <a:p>
            <a:r>
              <a:rPr lang="en-US" dirty="0"/>
              <a:t>name = "John“</a:t>
            </a:r>
          </a:p>
          <a:p>
            <a:r>
              <a:rPr lang="en-US" dirty="0"/>
              <a:t>age = 23</a:t>
            </a:r>
          </a:p>
          <a:p>
            <a:r>
              <a:rPr lang="en-US" dirty="0"/>
              <a:t>print("%s is %d years old." % (name, age))</a:t>
            </a:r>
            <a:endParaRPr lang="uk-UA" dirty="0"/>
          </a:p>
        </p:txBody>
      </p:sp>
      <p:sp>
        <p:nvSpPr>
          <p:cNvPr id="12" name="Rectangle 11"/>
          <p:cNvSpPr/>
          <p:nvPr/>
        </p:nvSpPr>
        <p:spPr>
          <a:xfrm>
            <a:off x="325634" y="4575565"/>
            <a:ext cx="7731048" cy="1477328"/>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 This prints out "John is 23 years old. Your </a:t>
            </a:r>
            <a:r>
              <a:rPr lang="en-US" dirty="0" err="1"/>
              <a:t>sallary</a:t>
            </a:r>
            <a:r>
              <a:rPr lang="en-US" dirty="0"/>
              <a:t> is 999.990 $"</a:t>
            </a:r>
          </a:p>
          <a:p>
            <a:r>
              <a:rPr lang="en-US" dirty="0"/>
              <a:t>name = "John"</a:t>
            </a:r>
          </a:p>
          <a:p>
            <a:r>
              <a:rPr lang="en-US" dirty="0"/>
              <a:t>age = 23</a:t>
            </a:r>
          </a:p>
          <a:p>
            <a:r>
              <a:rPr lang="en-US" dirty="0"/>
              <a:t>salary = 999.99</a:t>
            </a:r>
          </a:p>
          <a:p>
            <a:r>
              <a:rPr lang="en-US" dirty="0"/>
              <a:t>print("%s is %d years old. Your </a:t>
            </a:r>
            <a:r>
              <a:rPr lang="en-US" dirty="0" err="1"/>
              <a:t>sallary</a:t>
            </a:r>
            <a:r>
              <a:rPr lang="en-US" dirty="0"/>
              <a:t> is %.3f $" % (name, age, salary))</a:t>
            </a:r>
          </a:p>
        </p:txBody>
      </p:sp>
    </p:spTree>
    <p:extLst>
      <p:ext uri="{BB962C8B-B14F-4D97-AF65-F5344CB8AC3E}">
        <p14:creationId xmlns:p14="http://schemas.microsoft.com/office/powerpoint/2010/main" val="866830385"/>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Props1.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3.xml><?xml version="1.0" encoding="utf-8"?>
<ds:datastoreItem xmlns:ds="http://schemas.openxmlformats.org/officeDocument/2006/customXml" ds:itemID="{B3A1340B-3A1B-4156-ADE3-51DF6C2C795D}">
  <ds:schemaRefs>
    <ds:schemaRef ds:uri="http://schemas.microsoft.com/office/2006/documentManagement/types"/>
    <ds:schemaRef ds:uri="http://schemas.microsoft.com/office/2006/metadata/properties"/>
    <ds:schemaRef ds:uri="835f28f2-30f1-4728-84d2-86d96e143488"/>
    <ds:schemaRef ds:uri="http://purl.org/dc/terms/"/>
    <ds:schemaRef ds:uri="http://purl.org/dc/dcmitype/"/>
    <ds:schemaRef ds:uri="http://schemas.microsoft.com/office/infopath/2007/PartnerControls"/>
    <ds:schemaRef ds:uri="http://schemas.openxmlformats.org/package/2006/metadata/core-properties"/>
    <ds:schemaRef ds:uri="341e6018-ac0a-4dfb-8409-db9e0d25502e"/>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Template-MM-02-JAN-2018</Template>
  <TotalTime>2147</TotalTime>
  <Words>2388</Words>
  <Application>Microsoft Office PowerPoint</Application>
  <PresentationFormat>Widescreen</PresentationFormat>
  <Paragraphs>394</Paragraphs>
  <Slides>17</Slides>
  <Notes>12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17</vt:i4>
      </vt:variant>
    </vt:vector>
  </HeadingPairs>
  <TitlesOfParts>
    <vt:vector size="26" baseType="lpstr">
      <vt:lpstr>Segoe UI</vt:lpstr>
      <vt:lpstr>Open Sans</vt:lpstr>
      <vt:lpstr>Arial</vt:lpstr>
      <vt:lpstr>Tahoma</vt:lpstr>
      <vt:lpstr>Calibri</vt:lpstr>
      <vt:lpstr>Calibri Light</vt:lpstr>
      <vt:lpstr>Proxima Nova Black</vt:lpstr>
      <vt:lpstr>DARK THEME</vt:lpstr>
      <vt:lpstr>LIGHT-THEME</vt:lpstr>
      <vt:lpstr>DATA TYPES IN PYTHON </vt:lpstr>
      <vt:lpstr>Data Type</vt:lpstr>
      <vt:lpstr>Immutable vs Mutable</vt:lpstr>
      <vt:lpstr>And ….</vt:lpstr>
      <vt:lpstr>And ….</vt:lpstr>
      <vt:lpstr>Type Conversion </vt:lpstr>
      <vt:lpstr>Type checking</vt:lpstr>
      <vt:lpstr>String (str)</vt:lpstr>
      <vt:lpstr>Python String Formatting (old style)</vt:lpstr>
      <vt:lpstr>Python String Formatting (new style)</vt:lpstr>
      <vt:lpstr>How to access characters in a string?</vt:lpstr>
      <vt:lpstr>Common Python String Methods</vt:lpstr>
      <vt:lpstr>PowerPoint Presentation</vt:lpstr>
      <vt:lpstr>Some function</vt:lpstr>
      <vt:lpstr>Home Work</vt:lpstr>
      <vt:lpstr>More questions ?</vt:lpstr>
      <vt:lpstr>THANK YOU  FOR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Viktoriya user</dc:creator>
  <cp:lastModifiedBy>Liubomyr Halamaha</cp:lastModifiedBy>
  <cp:revision>149</cp:revision>
  <dcterms:created xsi:type="dcterms:W3CDTF">2018-03-13T18:17:09Z</dcterms:created>
  <dcterms:modified xsi:type="dcterms:W3CDTF">2022-09-23T15:37:58Z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